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256" r:id="rId5"/>
    <p:sldId id="351" r:id="rId6"/>
    <p:sldId id="340" r:id="rId7"/>
    <p:sldId id="329" r:id="rId8"/>
    <p:sldId id="350" r:id="rId9"/>
    <p:sldId id="338" r:id="rId10"/>
    <p:sldId id="342" r:id="rId11"/>
    <p:sldId id="345" r:id="rId12"/>
    <p:sldId id="346" r:id="rId13"/>
    <p:sldId id="344" r:id="rId14"/>
    <p:sldId id="348" r:id="rId15"/>
    <p:sldId id="347" r:id="rId16"/>
    <p:sldId id="349" r:id="rId17"/>
    <p:sldId id="336" r:id="rId1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 Young" initials="SY" lastIdx="11" clrIdx="0">
    <p:extLst>
      <p:ext uri="{19B8F6BF-5375-455C-9EA6-DF929625EA0E}">
        <p15:presenceInfo xmlns:p15="http://schemas.microsoft.com/office/powerpoint/2012/main" userId="10435fb62a92584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5A"/>
    <a:srgbClr val="602C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C3A46-D0DE-4DFF-A168-8F26E0A37CB8}" v="6" dt="2024-09-12T11:41:50.3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1" d="100"/>
          <a:sy n="91" d="100"/>
        </p:scale>
        <p:origin x="1210"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nn Applegarth" userId="3fd3ea21-97c9-4ba9-a11d-0d08ba3bae81" providerId="ADAL" clId="{84CC3A46-D0DE-4DFF-A168-8F26E0A37CB8}"/>
    <pc:docChg chg="custSel addSld modSld">
      <pc:chgData name="Lynn Applegarth" userId="3fd3ea21-97c9-4ba9-a11d-0d08ba3bae81" providerId="ADAL" clId="{84CC3A46-D0DE-4DFF-A168-8F26E0A37CB8}" dt="2024-09-12T11:42:04.055" v="73" actId="20577"/>
      <pc:docMkLst>
        <pc:docMk/>
      </pc:docMkLst>
      <pc:sldChg chg="modSp mod">
        <pc:chgData name="Lynn Applegarth" userId="3fd3ea21-97c9-4ba9-a11d-0d08ba3bae81" providerId="ADAL" clId="{84CC3A46-D0DE-4DFF-A168-8F26E0A37CB8}" dt="2024-09-12T08:20:46.272" v="5" actId="1076"/>
        <pc:sldMkLst>
          <pc:docMk/>
          <pc:sldMk cId="986156142" sldId="336"/>
        </pc:sldMkLst>
        <pc:spChg chg="mod">
          <ac:chgData name="Lynn Applegarth" userId="3fd3ea21-97c9-4ba9-a11d-0d08ba3bae81" providerId="ADAL" clId="{84CC3A46-D0DE-4DFF-A168-8F26E0A37CB8}" dt="2024-09-12T08:20:35.302" v="2" actId="6549"/>
          <ac:spMkLst>
            <pc:docMk/>
            <pc:sldMk cId="986156142" sldId="336"/>
            <ac:spMk id="3" creationId="{2036A607-0376-7A02-3D2D-C8C5EF308B76}"/>
          </ac:spMkLst>
        </pc:spChg>
        <pc:picChg chg="mod">
          <ac:chgData name="Lynn Applegarth" userId="3fd3ea21-97c9-4ba9-a11d-0d08ba3bae81" providerId="ADAL" clId="{84CC3A46-D0DE-4DFF-A168-8F26E0A37CB8}" dt="2024-09-12T08:20:46.272" v="5" actId="1076"/>
          <ac:picMkLst>
            <pc:docMk/>
            <pc:sldMk cId="986156142" sldId="336"/>
            <ac:picMk id="4" creationId="{7BD84B24-8BA4-5980-F240-C41985A2C6A4}"/>
          </ac:picMkLst>
        </pc:picChg>
      </pc:sldChg>
      <pc:sldChg chg="addSp delSp modSp new mod">
        <pc:chgData name="Lynn Applegarth" userId="3fd3ea21-97c9-4ba9-a11d-0d08ba3bae81" providerId="ADAL" clId="{84CC3A46-D0DE-4DFF-A168-8F26E0A37CB8}" dt="2024-09-12T11:42:04.055" v="73" actId="20577"/>
        <pc:sldMkLst>
          <pc:docMk/>
          <pc:sldMk cId="3078121964" sldId="351"/>
        </pc:sldMkLst>
        <pc:spChg chg="add mod">
          <ac:chgData name="Lynn Applegarth" userId="3fd3ea21-97c9-4ba9-a11d-0d08ba3bae81" providerId="ADAL" clId="{84CC3A46-D0DE-4DFF-A168-8F26E0A37CB8}" dt="2024-09-12T11:42:04.055" v="73" actId="20577"/>
          <ac:spMkLst>
            <pc:docMk/>
            <pc:sldMk cId="3078121964" sldId="351"/>
            <ac:spMk id="7" creationId="{492B9666-033E-AFAC-E2E6-024E86C69EF8}"/>
          </ac:spMkLst>
        </pc:spChg>
        <pc:picChg chg="add mod">
          <ac:chgData name="Lynn Applegarth" userId="3fd3ea21-97c9-4ba9-a11d-0d08ba3bae81" providerId="ADAL" clId="{84CC3A46-D0DE-4DFF-A168-8F26E0A37CB8}" dt="2024-09-12T11:39:42.372" v="45" actId="1076"/>
          <ac:picMkLst>
            <pc:docMk/>
            <pc:sldMk cId="3078121964" sldId="351"/>
            <ac:picMk id="2" creationId="{1EF1D99A-77AF-A5AA-4152-0710345511AD}"/>
          </ac:picMkLst>
        </pc:picChg>
        <pc:picChg chg="add mod modCrop">
          <ac:chgData name="Lynn Applegarth" userId="3fd3ea21-97c9-4ba9-a11d-0d08ba3bae81" providerId="ADAL" clId="{84CC3A46-D0DE-4DFF-A168-8F26E0A37CB8}" dt="2024-09-12T11:39:57.037" v="48" actId="1076"/>
          <ac:picMkLst>
            <pc:docMk/>
            <pc:sldMk cId="3078121964" sldId="351"/>
            <ac:picMk id="3" creationId="{9A9B85A1-2748-C2DA-263B-BE09200C7B0C}"/>
          </ac:picMkLst>
        </pc:picChg>
        <pc:picChg chg="add mod">
          <ac:chgData name="Lynn Applegarth" userId="3fd3ea21-97c9-4ba9-a11d-0d08ba3bae81" providerId="ADAL" clId="{84CC3A46-D0DE-4DFF-A168-8F26E0A37CB8}" dt="2024-09-12T11:40:00.551" v="49" actId="1076"/>
          <ac:picMkLst>
            <pc:docMk/>
            <pc:sldMk cId="3078121964" sldId="351"/>
            <ac:picMk id="4" creationId="{8DDDA144-D2E9-987D-FAF2-8EAFF1A1CA59}"/>
          </ac:picMkLst>
        </pc:picChg>
        <pc:picChg chg="add mod modCrop">
          <ac:chgData name="Lynn Applegarth" userId="3fd3ea21-97c9-4ba9-a11d-0d08ba3bae81" providerId="ADAL" clId="{84CC3A46-D0DE-4DFF-A168-8F26E0A37CB8}" dt="2024-09-12T11:40:08.446" v="51" actId="14100"/>
          <ac:picMkLst>
            <pc:docMk/>
            <pc:sldMk cId="3078121964" sldId="351"/>
            <ac:picMk id="5" creationId="{774B8B8A-7255-E621-D040-B69F318FD22F}"/>
          </ac:picMkLst>
        </pc:picChg>
        <pc:picChg chg="add del mod">
          <ac:chgData name="Lynn Applegarth" userId="3fd3ea21-97c9-4ba9-a11d-0d08ba3bae81" providerId="ADAL" clId="{84CC3A46-D0DE-4DFF-A168-8F26E0A37CB8}" dt="2024-09-12T11:41:46.956" v="55" actId="478"/>
          <ac:picMkLst>
            <pc:docMk/>
            <pc:sldMk cId="3078121964" sldId="351"/>
            <ac:picMk id="6" creationId="{8963F1A4-D903-B98B-0A69-2B0DD9E9EF8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9E801E9-BF00-4E77-94C4-A5BC564B6010}" type="datetimeFigureOut">
              <a:rPr lang="en-GB" smtClean="0"/>
              <a:t>12/09/2024</a:t>
            </a:fld>
            <a:endParaRPr lang="en-GB"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4FC785AC-F95A-467D-A082-1353565B841C}" type="slidenum">
              <a:rPr lang="en-GB" smtClean="0"/>
              <a:t>‹#›</a:t>
            </a:fld>
            <a:endParaRPr lang="en-GB" dirty="0"/>
          </a:p>
        </p:txBody>
      </p:sp>
    </p:spTree>
    <p:extLst>
      <p:ext uri="{BB962C8B-B14F-4D97-AF65-F5344CB8AC3E}">
        <p14:creationId xmlns:p14="http://schemas.microsoft.com/office/powerpoint/2010/main" val="40818436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D323C47-8322-44D9-A833-40E16779762E}" type="datetimeFigureOut">
              <a:rPr lang="en-GB" smtClean="0"/>
              <a:t>12/09/2024</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D350F19-150C-4EFD-AF68-F2281E845B2F}" type="slidenum">
              <a:rPr lang="en-GB" smtClean="0"/>
              <a:t>‹#›</a:t>
            </a:fld>
            <a:endParaRPr lang="en-GB" dirty="0"/>
          </a:p>
        </p:txBody>
      </p:sp>
    </p:spTree>
    <p:extLst>
      <p:ext uri="{BB962C8B-B14F-4D97-AF65-F5344CB8AC3E}">
        <p14:creationId xmlns:p14="http://schemas.microsoft.com/office/powerpoint/2010/main" val="61001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3773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3339524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702864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2593160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390001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1058998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28548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165887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4137818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1503790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D134E96-A928-314B-B0F9-05375428D5BD}" type="datetimeFigureOut">
              <a:rPr lang="en-US" smtClean="0"/>
              <a:t>9/12/2024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39DF5075-CFA0-A44C-981F-5F4741350C31}" type="slidenum">
              <a:rPr lang="en-US" smtClean="0"/>
              <a:t>‹#›</a:t>
            </a:fld>
            <a:endParaRPr lang="en-US" dirty="0"/>
          </a:p>
        </p:txBody>
      </p:sp>
    </p:spTree>
    <p:extLst>
      <p:ext uri="{BB962C8B-B14F-4D97-AF65-F5344CB8AC3E}">
        <p14:creationId xmlns:p14="http://schemas.microsoft.com/office/powerpoint/2010/main" val="1035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descr="arcadoption-log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3667" y="278583"/>
            <a:ext cx="2066519" cy="834957"/>
          </a:xfrm>
          <a:prstGeom prst="rect">
            <a:avLst/>
          </a:prstGeom>
        </p:spPr>
      </p:pic>
    </p:spTree>
    <p:extLst>
      <p:ext uri="{BB962C8B-B14F-4D97-AF65-F5344CB8AC3E}">
        <p14:creationId xmlns:p14="http://schemas.microsoft.com/office/powerpoint/2010/main" val="3322860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ynn.Applegarth@arcadoptionne.org.uk" TargetMode="External"/><Relationship Id="rId2" Type="http://schemas.openxmlformats.org/officeDocument/2006/relationships/hyperlink" Target="https://www.arcadoptionne.org.uk/arcbox-digital-life-story-and-communications-app" TargetMode="Externa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mailto:info@arcbox.co.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501919" y="4142565"/>
            <a:ext cx="7772400" cy="918699"/>
          </a:xfrm>
          <a:prstGeom prst="rect">
            <a:avLst/>
          </a:prstGeom>
        </p:spPr>
        <p:txBody>
          <a:bodyPr/>
          <a:lstStyle/>
          <a:p>
            <a:r>
              <a:rPr lang="en-US" sz="2800" dirty="0"/>
              <a:t>ARCBOX Communications </a:t>
            </a:r>
            <a:br>
              <a:rPr lang="en-US" sz="2800" dirty="0"/>
            </a:br>
            <a:r>
              <a:rPr lang="en-US" sz="2800" dirty="0"/>
              <a:t>Management Application</a:t>
            </a:r>
            <a:br>
              <a:rPr lang="en-US" sz="2800" dirty="0"/>
            </a:br>
            <a:br>
              <a:rPr lang="en-US" sz="4000" dirty="0"/>
            </a:br>
            <a:r>
              <a:rPr lang="en-US" sz="2800" dirty="0"/>
              <a:t>Lynn Applegarth, ARC Adoption NE</a:t>
            </a:r>
            <a:endParaRPr lang="en-US" sz="1800" dirty="0"/>
          </a:p>
        </p:txBody>
      </p:sp>
      <p:pic>
        <p:nvPicPr>
          <p:cNvPr id="3" name="Picture 2" descr="arcbox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9931" y="1596238"/>
            <a:ext cx="2309325" cy="2544816"/>
          </a:xfrm>
          <a:prstGeom prst="rect">
            <a:avLst/>
          </a:prstGeom>
        </p:spPr>
      </p:pic>
    </p:spTree>
    <p:extLst>
      <p:ext uri="{BB962C8B-B14F-4D97-AF65-F5344CB8AC3E}">
        <p14:creationId xmlns:p14="http://schemas.microsoft.com/office/powerpoint/2010/main" val="1611037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C4FEFC-A95B-2978-5FF2-EC6FFB485AA9}"/>
              </a:ext>
            </a:extLst>
          </p:cNvPr>
          <p:cNvSpPr txBox="1"/>
          <p:nvPr/>
        </p:nvSpPr>
        <p:spPr>
          <a:xfrm>
            <a:off x="537210" y="1710813"/>
            <a:ext cx="8090536" cy="1367234"/>
          </a:xfrm>
          <a:prstGeom prst="rect">
            <a:avLst/>
          </a:prstGeom>
          <a:noFill/>
        </p:spPr>
        <p:txBody>
          <a:bodyPr wrap="square">
            <a:spAutoFit/>
          </a:bodyPr>
          <a:lstStyle/>
          <a:p>
            <a:pPr marL="342900" lvl="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66.7% of adopters gave a beneficial rating of 10 and 100% of adopters </a:t>
            </a:r>
            <a:r>
              <a:rPr lang="en-GB" kern="100" dirty="0">
                <a:latin typeface="Calibri" panose="020F0502020204030204" pitchFamily="34" charset="0"/>
                <a:ea typeface="Calibri" panose="020F0502020204030204" pitchFamily="34" charset="0"/>
                <a:cs typeface="Times New Roman" panose="02020603050405020304" pitchFamily="18" charset="0"/>
              </a:rPr>
              <a:t>gave a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beneficial rating</a:t>
            </a:r>
            <a:r>
              <a:rPr lang="en-GB" kern="100" dirty="0">
                <a:latin typeface="Calibri" panose="020F0502020204030204" pitchFamily="34" charset="0"/>
                <a:ea typeface="Calibri" panose="020F0502020204030204" pitchFamily="34" charset="0"/>
                <a:cs typeface="Times New Roman" panose="02020603050405020304" pitchFamily="18" charset="0"/>
              </a:rPr>
              <a:t> rating of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7 or more.</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100% of birth relatives gave a beneficial rating of 8.</a:t>
            </a:r>
          </a:p>
          <a:p>
            <a:pPr marL="342900" lvl="0" indent="-342900">
              <a:lnSpc>
                <a:spcPct val="107000"/>
              </a:lnSpc>
              <a:spcAft>
                <a:spcPts val="800"/>
              </a:spcAft>
              <a:buFont typeface="Symbol" panose="05050102010706020507" pitchFamily="18" charset="2"/>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E1563A5-9B34-58B9-5574-1DAD38930DD1}"/>
              </a:ext>
            </a:extLst>
          </p:cNvPr>
          <p:cNvSpPr txBox="1"/>
          <p:nvPr/>
        </p:nvSpPr>
        <p:spPr>
          <a:xfrm>
            <a:off x="892969" y="2987701"/>
            <a:ext cx="7379017" cy="2552686"/>
          </a:xfrm>
          <a:prstGeom prst="rect">
            <a:avLst/>
          </a:prstGeom>
          <a:noFill/>
        </p:spPr>
        <p:txBody>
          <a:bodyPr wrap="square">
            <a:spAutoFit/>
          </a:bodyPr>
          <a:lstStyle/>
          <a:p>
            <a:pPr algn="ctr">
              <a:lnSpc>
                <a:spcPct val="107000"/>
              </a:lnSpc>
              <a:spcAft>
                <a:spcPts val="800"/>
              </a:spcAft>
            </a:pPr>
            <a:r>
              <a:rPr lang="en-GB" sz="18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“Potential to be great, sibling to sibling worked like a dream and they just ran with it at ages 12 and 17. With an adopter overseeing, it has brought a new level of connection for the adopted child with her brother who remained within the birth family. Our two birth mums have struggled, one with photos, the other just sending to the correct person, this is about their learning needs not the App. So therefore, I think this is very beneficial to have the option for those who are capable.” </a:t>
            </a:r>
          </a:p>
          <a:p>
            <a:pPr>
              <a:lnSpc>
                <a:spcPct val="107000"/>
              </a:lnSpc>
              <a:spcAft>
                <a:spcPts val="800"/>
              </a:spcAft>
            </a:pP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                                                    (Professional)</a:t>
            </a:r>
            <a:endParaRPr lang="en-GB" sz="18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2575103-DE9A-6296-1474-282F195879C7}"/>
              </a:ext>
            </a:extLst>
          </p:cNvPr>
          <p:cNvSpPr txBox="1"/>
          <p:nvPr/>
        </p:nvSpPr>
        <p:spPr>
          <a:xfrm>
            <a:off x="1166812" y="1165505"/>
            <a:ext cx="5814060" cy="407035"/>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How beneficial </a:t>
            </a:r>
            <a:r>
              <a:rPr lang="en-GB" sz="2000" b="1" kern="100" dirty="0">
                <a:latin typeface="Calibri" panose="020F0502020204030204" pitchFamily="34" charset="0"/>
                <a:ea typeface="Calibri" panose="020F0502020204030204" pitchFamily="34" charset="0"/>
                <a:cs typeface="Times New Roman" panose="02020603050405020304" pitchFamily="18" charset="0"/>
              </a:rPr>
              <a:t>is </a:t>
            </a: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the ARCBOX Communications App?</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arcboxlogo.png">
            <a:extLst>
              <a:ext uri="{FF2B5EF4-FFF2-40B4-BE49-F238E27FC236}">
                <a16:creationId xmlns:a16="http://schemas.microsoft.com/office/drawing/2014/main" id="{3AD36BBB-9DE8-BB4D-057B-C0CFDE1074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0383" y="156137"/>
            <a:ext cx="1410810" cy="1554676"/>
          </a:xfrm>
          <a:prstGeom prst="rect">
            <a:avLst/>
          </a:prstGeom>
        </p:spPr>
      </p:pic>
    </p:spTree>
    <p:extLst>
      <p:ext uri="{BB962C8B-B14F-4D97-AF65-F5344CB8AC3E}">
        <p14:creationId xmlns:p14="http://schemas.microsoft.com/office/powerpoint/2010/main" val="34511105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8830F-38EC-FEA6-90F3-D1BFE455C31C}"/>
              </a:ext>
            </a:extLst>
          </p:cNvPr>
          <p:cNvSpPr txBox="1"/>
          <p:nvPr/>
        </p:nvSpPr>
        <p:spPr>
          <a:xfrm>
            <a:off x="1264920" y="1634490"/>
            <a:ext cx="7292340" cy="968278"/>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33.3% of professionals gave a beneficial rating of 10.</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33.3% of professionals gave a beneficial rating of 7.</a:t>
            </a:r>
          </a:p>
          <a:p>
            <a:pPr marL="342900" lvl="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33.3% of professionals gave a beneficial rating of 5.</a:t>
            </a:r>
          </a:p>
        </p:txBody>
      </p:sp>
      <p:sp>
        <p:nvSpPr>
          <p:cNvPr id="5" name="TextBox 4">
            <a:extLst>
              <a:ext uri="{FF2B5EF4-FFF2-40B4-BE49-F238E27FC236}">
                <a16:creationId xmlns:a16="http://schemas.microsoft.com/office/drawing/2014/main" id="{5CFD6061-094D-064E-B2AE-A01339E9D75C}"/>
              </a:ext>
            </a:extLst>
          </p:cNvPr>
          <p:cNvSpPr txBox="1"/>
          <p:nvPr/>
        </p:nvSpPr>
        <p:spPr>
          <a:xfrm>
            <a:off x="228600" y="2751188"/>
            <a:ext cx="8481060" cy="3943324"/>
          </a:xfrm>
          <a:prstGeom prst="rect">
            <a:avLst/>
          </a:prstGeom>
          <a:noFill/>
        </p:spPr>
        <p:txBody>
          <a:bodyPr wrap="square">
            <a:spAutoFit/>
          </a:bodyPr>
          <a:lstStyle/>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“Depends on children’s ages and how adopters choose to let their child be involved, this will be so varied, our adopter was super, and the child write his own messages and chose photos to send this all meant he could have communication when they wanted not sicking to annual letter. I think it normalised the communication and made it more real for him. For sibling to sibling this is great. Some choose to not use the App and use the PC as this shows better graphics and is where they can play with Avatar etc.”</a:t>
            </a:r>
          </a:p>
          <a:p>
            <a:pPr algn="ctr">
              <a:lnSpc>
                <a:spcPct val="107000"/>
              </a:lnSpc>
              <a:spcAft>
                <a:spcPts val="800"/>
              </a:spcAft>
            </a:pPr>
            <a:r>
              <a:rPr lang="en-GB"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(Professional)</a:t>
            </a:r>
          </a:p>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“It was disappointing that we were unable to engage the adult in the process.” </a:t>
            </a: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(Professional)</a:t>
            </a: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“The App wasn’t relevant for me as a worker once up and running. I only needed to know how it worked to advise users, any admin worker needs to see the full ARCBOX on a PC to manage it.” </a:t>
            </a: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(Professional)</a:t>
            </a:r>
            <a:endParaRPr lang="en-GB"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rcboxlogo.png">
            <a:extLst>
              <a:ext uri="{FF2B5EF4-FFF2-40B4-BE49-F238E27FC236}">
                <a16:creationId xmlns:a16="http://schemas.microsoft.com/office/drawing/2014/main" id="{D3B8DDDB-0740-3C9A-6866-26FDD9D885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0383" y="156137"/>
            <a:ext cx="1410810" cy="1554676"/>
          </a:xfrm>
          <a:prstGeom prst="rect">
            <a:avLst/>
          </a:prstGeom>
        </p:spPr>
      </p:pic>
      <p:sp>
        <p:nvSpPr>
          <p:cNvPr id="7" name="TextBox 6">
            <a:extLst>
              <a:ext uri="{FF2B5EF4-FFF2-40B4-BE49-F238E27FC236}">
                <a16:creationId xmlns:a16="http://schemas.microsoft.com/office/drawing/2014/main" id="{7FE4FE62-DEFB-4E1E-8670-68966DAEFDCC}"/>
              </a:ext>
            </a:extLst>
          </p:cNvPr>
          <p:cNvSpPr txBox="1"/>
          <p:nvPr/>
        </p:nvSpPr>
        <p:spPr>
          <a:xfrm>
            <a:off x="1166812" y="1165505"/>
            <a:ext cx="5814060" cy="407035"/>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What did the professionals think?</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6509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F758BF-D51B-3303-9F37-7156539E2B3A}"/>
              </a:ext>
            </a:extLst>
          </p:cNvPr>
          <p:cNvSpPr txBox="1"/>
          <p:nvPr/>
        </p:nvSpPr>
        <p:spPr>
          <a:xfrm>
            <a:off x="2313618" y="628365"/>
            <a:ext cx="4056702" cy="407035"/>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How can we improve ARCBOX?</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A90057E3-B80C-6B87-E5AA-6626F108A458}"/>
              </a:ext>
            </a:extLst>
          </p:cNvPr>
          <p:cNvSpPr txBox="1"/>
          <p:nvPr/>
        </p:nvSpPr>
        <p:spPr>
          <a:xfrm>
            <a:off x="697230" y="1217031"/>
            <a:ext cx="7875270" cy="1663597"/>
          </a:xfrm>
          <a:prstGeom prst="rect">
            <a:avLst/>
          </a:prstGeom>
          <a:noFill/>
        </p:spPr>
        <p:txBody>
          <a:bodyPr wrap="square">
            <a:spAutoFit/>
          </a:bodyPr>
          <a:lstStyle/>
          <a:p>
            <a:pPr marL="342900" lvl="0" indent="-342900">
              <a:lnSpc>
                <a:spcPct val="107000"/>
              </a:lnSpc>
              <a:buFont typeface="Symbol" panose="05050102010706020507" pitchFamily="18" charset="2"/>
              <a:buChar char=""/>
            </a:pPr>
            <a:r>
              <a:rPr lang="en-GB" i="1" kern="100" dirty="0">
                <a:effectLst/>
                <a:latin typeface="Calibri" panose="020F0502020204030204" pitchFamily="34" charset="0"/>
                <a:ea typeface="Calibri" panose="020F0502020204030204" pitchFamily="34" charset="0"/>
                <a:cs typeface="Times New Roman" panose="02020603050405020304" pitchFamily="18" charset="0"/>
              </a:rPr>
              <a:t>Reduce security - able to stay logged in on the mobile App</a:t>
            </a:r>
          </a:p>
          <a:p>
            <a:pPr marL="342900" lvl="0" indent="-342900">
              <a:lnSpc>
                <a:spcPct val="107000"/>
              </a:lnSpc>
              <a:buFont typeface="Symbol" panose="05050102010706020507" pitchFamily="18" charset="2"/>
              <a:buChar char=""/>
            </a:pPr>
            <a:r>
              <a:rPr lang="en-GB" i="1" kern="100" dirty="0">
                <a:effectLst/>
                <a:latin typeface="Calibri" panose="020F0502020204030204" pitchFamily="34" charset="0"/>
                <a:ea typeface="Calibri" panose="020F0502020204030204" pitchFamily="34" charset="0"/>
                <a:cs typeface="Times New Roman" panose="02020603050405020304" pitchFamily="18" charset="0"/>
              </a:rPr>
              <a:t>Better online tutorials </a:t>
            </a:r>
          </a:p>
          <a:p>
            <a:pPr marL="342900" lvl="0" indent="-342900">
              <a:lnSpc>
                <a:spcPct val="107000"/>
              </a:lnSpc>
              <a:buFont typeface="Symbol" panose="05050102010706020507" pitchFamily="18" charset="2"/>
              <a:buChar char=""/>
            </a:pPr>
            <a:r>
              <a:rPr lang="en-GB" i="1" kern="100" dirty="0">
                <a:effectLst/>
                <a:latin typeface="Calibri" panose="020F0502020204030204" pitchFamily="34" charset="0"/>
                <a:ea typeface="Calibri" panose="020F0502020204030204" pitchFamily="34" charset="0"/>
                <a:cs typeface="Times New Roman" panose="02020603050405020304" pitchFamily="18" charset="0"/>
              </a:rPr>
              <a:t>Allow photos to automa</a:t>
            </a:r>
            <a:r>
              <a:rPr lang="en-GB" i="1" kern="100" dirty="0">
                <a:latin typeface="Calibri" panose="020F0502020204030204" pitchFamily="34" charset="0"/>
                <a:ea typeface="Calibri" panose="020F0502020204030204" pitchFamily="34" charset="0"/>
                <a:cs typeface="Times New Roman" panose="02020603050405020304" pitchFamily="18" charset="0"/>
              </a:rPr>
              <a:t>tically</a:t>
            </a:r>
            <a:r>
              <a:rPr lang="en-GB" i="1" kern="100" dirty="0">
                <a:effectLst/>
                <a:latin typeface="Calibri" panose="020F0502020204030204" pitchFamily="34" charset="0"/>
                <a:ea typeface="Calibri" panose="020F0502020204030204" pitchFamily="34" charset="0"/>
                <a:cs typeface="Times New Roman" panose="02020603050405020304" pitchFamily="18" charset="0"/>
              </a:rPr>
              <a:t> upload to a mobile phone’s photo gallery</a:t>
            </a:r>
          </a:p>
          <a:p>
            <a:pPr marL="342900" lvl="0" indent="-342900">
              <a:lnSpc>
                <a:spcPct val="107000"/>
              </a:lnSpc>
              <a:spcAft>
                <a:spcPts val="800"/>
              </a:spcAft>
              <a:buFont typeface="Symbol" panose="05050102010706020507" pitchFamily="18" charset="2"/>
              <a:buChar char=""/>
            </a:pPr>
            <a:r>
              <a:rPr lang="en-GB" i="1" kern="100" dirty="0">
                <a:latin typeface="Calibri" panose="020F0502020204030204" pitchFamily="34" charset="0"/>
                <a:ea typeface="Calibri" panose="020F0502020204030204" pitchFamily="34" charset="0"/>
                <a:cs typeface="Times New Roman" panose="02020603050405020304" pitchFamily="18" charset="0"/>
              </a:rPr>
              <a:t>Enable short Videos and voice messages.</a:t>
            </a:r>
            <a:r>
              <a:rPr lang="en-GB" i="1"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endParaRPr lang="en-GB" sz="18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C4A511D-6C39-6D69-DEB2-91954B78F7D2}"/>
              </a:ext>
            </a:extLst>
          </p:cNvPr>
          <p:cNvSpPr txBox="1"/>
          <p:nvPr/>
        </p:nvSpPr>
        <p:spPr>
          <a:xfrm>
            <a:off x="268605" y="2593118"/>
            <a:ext cx="8732520" cy="5037598"/>
          </a:xfrm>
          <a:prstGeom prst="rect">
            <a:avLst/>
          </a:prstGeom>
          <a:noFill/>
        </p:spPr>
        <p:txBody>
          <a:bodyPr wrap="square">
            <a:spAutoFit/>
          </a:bodyPr>
          <a:lstStyle/>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“It did what we wanted it to do but there was an occasion when my child wanted to send a short video and there wasn’t an option for this.”</a:t>
            </a:r>
          </a:p>
          <a:p>
            <a:pPr algn="ctr">
              <a:lnSpc>
                <a:spcPct val="107000"/>
              </a:lnSpc>
              <a:spcAft>
                <a:spcPts val="800"/>
              </a:spcAft>
            </a:pP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(Adopter)</a:t>
            </a:r>
          </a:p>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“It does need to be heavily monitored of course for safeguarding reasons for our young people and birth family too. I can imagine it’s a bit daunting just like letterbox contact at first especially if there has been no previous communication and birth family would need support to start with. I wonder whether this could also be somehow rolled out to long-term fostering and SGO families? Long term foster placements often breakdown as young people reach their teens and a lot of that is down to not feeling they are in touch with their families enough, so end up searching on social media which isn’t safe but if something like this was available and could be monitored by foster carer etc would they feel more in control of their lives?”</a:t>
            </a:r>
          </a:p>
          <a:p>
            <a:pPr algn="ctr">
              <a:lnSpc>
                <a:spcPct val="107000"/>
              </a:lnSpc>
              <a:spcAft>
                <a:spcPts val="800"/>
              </a:spcAft>
            </a:pP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(Adopter)</a:t>
            </a:r>
            <a:endParaRPr lang="en-GB"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b="1" i="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descr="arcboxlogo.png">
            <a:extLst>
              <a:ext uri="{FF2B5EF4-FFF2-40B4-BE49-F238E27FC236}">
                <a16:creationId xmlns:a16="http://schemas.microsoft.com/office/drawing/2014/main" id="{37FC6576-BE68-4CF6-C4BE-932235ABF6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0383" y="156137"/>
            <a:ext cx="1410810" cy="1554676"/>
          </a:xfrm>
          <a:prstGeom prst="rect">
            <a:avLst/>
          </a:prstGeom>
        </p:spPr>
      </p:pic>
    </p:spTree>
    <p:extLst>
      <p:ext uri="{BB962C8B-B14F-4D97-AF65-F5344CB8AC3E}">
        <p14:creationId xmlns:p14="http://schemas.microsoft.com/office/powerpoint/2010/main" val="2433011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2C844F-33C6-6F5D-E9C5-36BE71182C94}"/>
              </a:ext>
            </a:extLst>
          </p:cNvPr>
          <p:cNvSpPr txBox="1"/>
          <p:nvPr/>
        </p:nvSpPr>
        <p:spPr>
          <a:xfrm>
            <a:off x="2468880" y="822700"/>
            <a:ext cx="3661410" cy="407035"/>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Food for thought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E8BAF13E-6A3E-C516-A557-3F273AE98118}"/>
              </a:ext>
            </a:extLst>
          </p:cNvPr>
          <p:cNvSpPr txBox="1"/>
          <p:nvPr/>
        </p:nvSpPr>
        <p:spPr>
          <a:xfrm>
            <a:off x="297179" y="1692293"/>
            <a:ext cx="8206903" cy="5128776"/>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100% of birth relatives and 66.6% of adopters would like to continue to use the ARCBOX Communications App after the pilot period ended. </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Professionals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reported a difficulty in engaging users, particularly those with additional learning needs. Findings show that digital inequality and poverty is a barrier for many birth relatives who would like to access the ARCBOX Communications App. A key recommendation is to ensure that the application is fully accessible with a more detailed support package to enable all users to access the App. The possibility that organisations provide birth relatives with access to a device and Wi-Fi at a location where they can access birth family support, for example a drop in facility.</a:t>
            </a:r>
          </a:p>
          <a:p>
            <a:pPr marL="285750" indent="-285750">
              <a:lnSpc>
                <a:spcPct val="107000"/>
              </a:lnSpc>
              <a:spcAft>
                <a:spcPts val="800"/>
              </a:spcAft>
              <a:buFont typeface="Arial" panose="020B0604020202020204" pitchFamily="34" charset="0"/>
              <a:buChar char="•"/>
            </a:pPr>
            <a:r>
              <a:rPr lang="en-GB" sz="1800" kern="100" dirty="0">
                <a:solidFill>
                  <a:srgbClr val="212121"/>
                </a:solidFill>
                <a:effectLst/>
                <a:latin typeface="+mj-lt"/>
                <a:ea typeface="Calibri" panose="020F0502020204030204" pitchFamily="34" charset="0"/>
                <a:cs typeface="Times New Roman" panose="02020603050405020304" pitchFamily="18" charset="0"/>
              </a:rPr>
              <a:t>One agency </a:t>
            </a:r>
            <a:r>
              <a:rPr lang="en-GB" kern="100" dirty="0">
                <a:solidFill>
                  <a:srgbClr val="212121"/>
                </a:solidFill>
                <a:latin typeface="+mj-lt"/>
                <a:ea typeface="Calibri" panose="020F0502020204030204" pitchFamily="34" charset="0"/>
                <a:cs typeface="Times New Roman" panose="02020603050405020304" pitchFamily="18" charset="0"/>
              </a:rPr>
              <a:t>said:</a:t>
            </a:r>
            <a:r>
              <a:rPr lang="en-GB" sz="1800" kern="100" dirty="0">
                <a:solidFill>
                  <a:srgbClr val="212121"/>
                </a:solidFill>
                <a:effectLst/>
                <a:latin typeface="+mj-lt"/>
                <a:ea typeface="Calibri" panose="020F0502020204030204" pitchFamily="34" charset="0"/>
                <a:cs typeface="Times New Roman" panose="02020603050405020304" pitchFamily="18" charset="0"/>
              </a:rPr>
              <a:t> </a:t>
            </a:r>
            <a:r>
              <a:rPr lang="en-GB" sz="1800" b="1" kern="100" dirty="0">
                <a:solidFill>
                  <a:srgbClr val="00B050"/>
                </a:solidFill>
                <a:effectLst/>
                <a:latin typeface="+mj-lt"/>
                <a:ea typeface="Calibri" panose="020F0502020204030204" pitchFamily="34" charset="0"/>
                <a:cs typeface="Times New Roman" panose="02020603050405020304" pitchFamily="18" charset="0"/>
              </a:rPr>
              <a:t>“</a:t>
            </a:r>
            <a:r>
              <a:rPr lang="en-GB" sz="1800" b="1" i="1" kern="100" dirty="0">
                <a:solidFill>
                  <a:srgbClr val="00B050"/>
                </a:solidFill>
                <a:effectLst/>
                <a:latin typeface="+mj-lt"/>
                <a:ea typeface="Calibri" panose="020F0502020204030204" pitchFamily="34" charset="0"/>
                <a:cs typeface="Times New Roman" panose="02020603050405020304" pitchFamily="18" charset="0"/>
              </a:rPr>
              <a:t>ARCBOX was fluid and flexible and the idea is brilliant!’ </a:t>
            </a:r>
            <a:r>
              <a:rPr lang="en-GB" sz="1800" kern="100" dirty="0">
                <a:solidFill>
                  <a:srgbClr val="212121"/>
                </a:solidFill>
                <a:effectLst/>
                <a:latin typeface="+mj-lt"/>
                <a:ea typeface="Calibri" panose="020F0502020204030204" pitchFamily="34" charset="0"/>
                <a:cs typeface="Times New Roman" panose="02020603050405020304" pitchFamily="18" charset="0"/>
              </a:rPr>
              <a:t>They felt </a:t>
            </a:r>
            <a:r>
              <a:rPr lang="en-GB" b="1" kern="100" dirty="0">
                <a:solidFill>
                  <a:srgbClr val="00B050"/>
                </a:solidFill>
                <a:effectLst/>
                <a:latin typeface="+mj-lt"/>
                <a:ea typeface="Calibri" panose="020F0502020204030204" pitchFamily="34" charset="0"/>
                <a:cs typeface="Times New Roman" panose="02020603050405020304" pitchFamily="18" charset="0"/>
              </a:rPr>
              <a:t>“</a:t>
            </a:r>
            <a:r>
              <a:rPr lang="en-GB" b="1" i="1" kern="100" dirty="0">
                <a:solidFill>
                  <a:srgbClr val="00B050"/>
                </a:solidFill>
                <a:effectLst/>
                <a:latin typeface="+mj-lt"/>
                <a:ea typeface="Calibri" panose="020F0502020204030204" pitchFamily="34" charset="0"/>
                <a:cs typeface="Times New Roman" panose="02020603050405020304" pitchFamily="18" charset="0"/>
              </a:rPr>
              <a:t>times are changing, and plans were becoming far more fluid”</a:t>
            </a:r>
            <a:endParaRPr lang="en-GB" b="1" i="1" dirty="0">
              <a:solidFill>
                <a:srgbClr val="00B050"/>
              </a:solidFill>
              <a:latin typeface="+mj-lt"/>
            </a:endParaRPr>
          </a:p>
          <a:p>
            <a:pPr marL="285750" indent="-285750">
              <a:lnSpc>
                <a:spcPct val="107000"/>
              </a:lnSpc>
              <a:spcAft>
                <a:spcPts val="800"/>
              </a:spcAft>
              <a:buFont typeface="Arial" panose="020B060402020202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There was a general consensus that ARCBOX Communications App is</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great way to manage communication and connection between all families involved and hopefully a stepping stone to families being reunited in whichever way is safe and possible.”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6" name="Picture 5" descr="arcboxlogo.png">
            <a:extLst>
              <a:ext uri="{FF2B5EF4-FFF2-40B4-BE49-F238E27FC236}">
                <a16:creationId xmlns:a16="http://schemas.microsoft.com/office/drawing/2014/main" id="{B22E2CA4-1DC7-5F2F-80B5-07F875074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3273" y="149844"/>
            <a:ext cx="1410810" cy="1554676"/>
          </a:xfrm>
          <a:prstGeom prst="rect">
            <a:avLst/>
          </a:prstGeom>
        </p:spPr>
      </p:pic>
    </p:spTree>
    <p:extLst>
      <p:ext uri="{BB962C8B-B14F-4D97-AF65-F5344CB8AC3E}">
        <p14:creationId xmlns:p14="http://schemas.microsoft.com/office/powerpoint/2010/main" val="3652328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36A607-0376-7A02-3D2D-C8C5EF308B76}"/>
              </a:ext>
            </a:extLst>
          </p:cNvPr>
          <p:cNvSpPr txBox="1"/>
          <p:nvPr/>
        </p:nvSpPr>
        <p:spPr>
          <a:xfrm>
            <a:off x="442451" y="1365660"/>
            <a:ext cx="7846142" cy="5320111"/>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Would you like to know more about the ARCBOX Communications App and Pilot Evaluation?</a:t>
            </a:r>
          </a:p>
          <a:p>
            <a:pPr>
              <a:lnSpc>
                <a:spcPct val="107000"/>
              </a:lnSpc>
              <a:spcAft>
                <a:spcPts val="800"/>
              </a:spcAft>
            </a:pPr>
            <a:r>
              <a:rPr lang="en-GB" kern="100" dirty="0">
                <a:latin typeface="Calibri" panose="020F0502020204030204" pitchFamily="34" charset="0"/>
                <a:ea typeface="Calibri" panose="020F0502020204030204" pitchFamily="34" charset="0"/>
                <a:cs typeface="Times New Roman" panose="02020603050405020304" pitchFamily="18" charset="0"/>
              </a:rPr>
              <a:t>For those that would like to know</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more, an in-depth evaluation report is available.</a:t>
            </a:r>
            <a:r>
              <a:rPr lang="en-GB" kern="1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full report can be found at </a:t>
            </a:r>
            <a:r>
              <a:rPr lang="en-GB" sz="1800" u="sng" dirty="0">
                <a:solidFill>
                  <a:srgbClr val="E7016E"/>
                </a:solidFill>
                <a:effectLst/>
                <a:latin typeface="Aptos" panose="020B0004020202020204" pitchFamily="34" charset="0"/>
                <a:ea typeface="Aptos" panose="020B0004020202020204" pitchFamily="34" charset="0"/>
                <a:cs typeface="Aptos" panose="020B0004020202020204" pitchFamily="34" charset="0"/>
                <a:hlinkClick r:id="rId2"/>
              </a:rPr>
              <a:t>https://www.arcadoptionne.org.uk/arcbox-digital-life-story-and-communications-app</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Any queries about ARCBOX can be directed to </a:t>
            </a:r>
            <a:r>
              <a:rPr lang="en-GB" sz="1800" kern="100" dirty="0">
                <a:effectLst/>
                <a:latin typeface="Calibri" panose="020F0502020204030204" pitchFamily="34" charset="0"/>
                <a:ea typeface="Calibri" panose="020F0502020204030204" pitchFamily="34" charset="0"/>
                <a:cs typeface="Times New Roman" panose="02020603050405020304" pitchFamily="18" charset="0"/>
                <a:hlinkClick r:id="rId3"/>
              </a:rPr>
              <a:t>Lynn.Applegarth@arcadoptionne.org.uk</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or </a:t>
            </a:r>
            <a:r>
              <a:rPr lang="en-GB" sz="1800" kern="100" dirty="0">
                <a:effectLst/>
                <a:latin typeface="Calibri" panose="020F0502020204030204" pitchFamily="34" charset="0"/>
                <a:ea typeface="Calibri" panose="020F0502020204030204" pitchFamily="34" charset="0"/>
                <a:cs typeface="Times New Roman" panose="02020603050405020304" pitchFamily="18" charset="0"/>
                <a:hlinkClick r:id="rId4"/>
              </a:rPr>
              <a:t>info@arcbox.co.uk</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pic>
        <p:nvPicPr>
          <p:cNvPr id="4" name="Picture 3">
            <a:extLst>
              <a:ext uri="{FF2B5EF4-FFF2-40B4-BE49-F238E27FC236}">
                <a16:creationId xmlns:a16="http://schemas.microsoft.com/office/drawing/2014/main" id="{7BD84B24-8BA4-5980-F240-C41985A2C6A4}"/>
              </a:ext>
            </a:extLst>
          </p:cNvPr>
          <p:cNvPicPr>
            <a:picLocks noChangeAspect="1"/>
          </p:cNvPicPr>
          <p:nvPr/>
        </p:nvPicPr>
        <p:blipFill>
          <a:blip r:embed="rId5"/>
          <a:stretch>
            <a:fillRect/>
          </a:stretch>
        </p:blipFill>
        <p:spPr>
          <a:xfrm>
            <a:off x="5248570" y="3361149"/>
            <a:ext cx="2099323" cy="2309809"/>
          </a:xfrm>
          <a:prstGeom prst="rect">
            <a:avLst/>
          </a:prstGeom>
        </p:spPr>
      </p:pic>
    </p:spTree>
    <p:extLst>
      <p:ext uri="{BB962C8B-B14F-4D97-AF65-F5344CB8AC3E}">
        <p14:creationId xmlns:p14="http://schemas.microsoft.com/office/powerpoint/2010/main" val="986156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EF1D99A-77AF-A5AA-4152-0710345511AD}"/>
              </a:ext>
            </a:extLst>
          </p:cNvPr>
          <p:cNvPicPr>
            <a:picLocks noChangeAspect="1"/>
          </p:cNvPicPr>
          <p:nvPr/>
        </p:nvPicPr>
        <p:blipFill>
          <a:blip r:embed="rId2"/>
          <a:stretch>
            <a:fillRect/>
          </a:stretch>
        </p:blipFill>
        <p:spPr>
          <a:xfrm>
            <a:off x="229774" y="1879131"/>
            <a:ext cx="2069806" cy="3884105"/>
          </a:xfrm>
          <a:prstGeom prst="rect">
            <a:avLst/>
          </a:prstGeom>
        </p:spPr>
      </p:pic>
      <p:pic>
        <p:nvPicPr>
          <p:cNvPr id="3" name="Picture 2">
            <a:extLst>
              <a:ext uri="{FF2B5EF4-FFF2-40B4-BE49-F238E27FC236}">
                <a16:creationId xmlns:a16="http://schemas.microsoft.com/office/drawing/2014/main" id="{9A9B85A1-2748-C2DA-263B-BE09200C7B0C}"/>
              </a:ext>
            </a:extLst>
          </p:cNvPr>
          <p:cNvPicPr>
            <a:picLocks noChangeAspect="1"/>
          </p:cNvPicPr>
          <p:nvPr/>
        </p:nvPicPr>
        <p:blipFill>
          <a:blip r:embed="rId3"/>
          <a:srcRect b="3341"/>
          <a:stretch/>
        </p:blipFill>
        <p:spPr>
          <a:xfrm>
            <a:off x="2418711" y="1879130"/>
            <a:ext cx="2141333" cy="3884106"/>
          </a:xfrm>
          <a:prstGeom prst="rect">
            <a:avLst/>
          </a:prstGeom>
          <a:ln>
            <a:solidFill>
              <a:srgbClr val="7030A0"/>
            </a:solidFill>
          </a:ln>
        </p:spPr>
      </p:pic>
      <p:pic>
        <p:nvPicPr>
          <p:cNvPr id="4" name="Picture 3">
            <a:extLst>
              <a:ext uri="{FF2B5EF4-FFF2-40B4-BE49-F238E27FC236}">
                <a16:creationId xmlns:a16="http://schemas.microsoft.com/office/drawing/2014/main" id="{8DDDA144-D2E9-987D-FAF2-8EAFF1A1CA59}"/>
              </a:ext>
            </a:extLst>
          </p:cNvPr>
          <p:cNvPicPr>
            <a:picLocks noChangeAspect="1"/>
          </p:cNvPicPr>
          <p:nvPr/>
        </p:nvPicPr>
        <p:blipFill>
          <a:blip r:embed="rId4"/>
          <a:stretch>
            <a:fillRect/>
          </a:stretch>
        </p:blipFill>
        <p:spPr>
          <a:xfrm>
            <a:off x="4664520" y="1568627"/>
            <a:ext cx="2091158" cy="4505112"/>
          </a:xfrm>
          <a:prstGeom prst="rect">
            <a:avLst/>
          </a:prstGeom>
          <a:ln>
            <a:solidFill>
              <a:srgbClr val="7030A0"/>
            </a:solidFill>
          </a:ln>
        </p:spPr>
      </p:pic>
      <p:pic>
        <p:nvPicPr>
          <p:cNvPr id="5" name="Picture 4">
            <a:extLst>
              <a:ext uri="{FF2B5EF4-FFF2-40B4-BE49-F238E27FC236}">
                <a16:creationId xmlns:a16="http://schemas.microsoft.com/office/drawing/2014/main" id="{774B8B8A-7255-E621-D040-B69F318FD22F}"/>
              </a:ext>
            </a:extLst>
          </p:cNvPr>
          <p:cNvPicPr>
            <a:picLocks noChangeAspect="1"/>
          </p:cNvPicPr>
          <p:nvPr/>
        </p:nvPicPr>
        <p:blipFill>
          <a:blip r:embed="rId5"/>
          <a:srcRect l="4894"/>
          <a:stretch/>
        </p:blipFill>
        <p:spPr>
          <a:xfrm>
            <a:off x="6823068" y="1568627"/>
            <a:ext cx="2091158" cy="4505112"/>
          </a:xfrm>
          <a:prstGeom prst="rect">
            <a:avLst/>
          </a:prstGeom>
          <a:ln>
            <a:solidFill>
              <a:srgbClr val="7030A0"/>
            </a:solidFill>
          </a:ln>
        </p:spPr>
      </p:pic>
      <p:sp>
        <p:nvSpPr>
          <p:cNvPr id="7" name="TextBox 6">
            <a:extLst>
              <a:ext uri="{FF2B5EF4-FFF2-40B4-BE49-F238E27FC236}">
                <a16:creationId xmlns:a16="http://schemas.microsoft.com/office/drawing/2014/main" id="{492B9666-033E-AFAC-E2E6-024E86C69EF8}"/>
              </a:ext>
            </a:extLst>
          </p:cNvPr>
          <p:cNvSpPr txBox="1"/>
          <p:nvPr/>
        </p:nvSpPr>
        <p:spPr>
          <a:xfrm>
            <a:off x="3333135" y="556735"/>
            <a:ext cx="4011561" cy="407035"/>
          </a:xfrm>
          <a:prstGeom prst="rect">
            <a:avLst/>
          </a:prstGeom>
          <a:noFill/>
        </p:spPr>
        <p:txBody>
          <a:bodyPr wrap="square" rtlCol="0">
            <a:spAutoFit/>
          </a:bodyPr>
          <a:lstStyle/>
          <a:p>
            <a:pPr>
              <a:lnSpc>
                <a:spcPct val="107000"/>
              </a:lnSpc>
              <a:spcAft>
                <a:spcPts val="800"/>
              </a:spcAft>
            </a:pPr>
            <a:r>
              <a:rPr lang="en-GB" sz="2000" b="1" kern="100">
                <a:effectLst/>
                <a:latin typeface="Calibri" panose="020F0502020204030204" pitchFamily="34" charset="0"/>
                <a:ea typeface="Calibri" panose="020F0502020204030204" pitchFamily="34" charset="0"/>
                <a:cs typeface="Times New Roman" panose="02020603050405020304" pitchFamily="18" charset="0"/>
              </a:rPr>
              <a:t>ARCBOX Mobile App</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8121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C58691F-867D-9250-0351-76C599995EFB}"/>
              </a:ext>
            </a:extLst>
          </p:cNvPr>
          <p:cNvSpPr txBox="1"/>
          <p:nvPr/>
        </p:nvSpPr>
        <p:spPr>
          <a:xfrm>
            <a:off x="765810" y="1495105"/>
            <a:ext cx="7452360" cy="4809073"/>
          </a:xfrm>
          <a:prstGeom prst="rect">
            <a:avLst/>
          </a:prstGeom>
          <a:noFill/>
        </p:spPr>
        <p:txBody>
          <a:bodyPr wrap="square">
            <a:spAutoFit/>
          </a:bodyPr>
          <a:lstStyle/>
          <a:p>
            <a:pPr>
              <a:lnSpc>
                <a:spcPct val="107000"/>
              </a:lnSpc>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ARCBOX Communications App can be used to manage the varying contact scenarios between birth families and all care settings, providing a meaningful and lasting impact on the online safety and digital resilience of children within the social care system by enabling better integration within policies, systems and processes.</a:t>
            </a:r>
          </a:p>
          <a:p>
            <a:pPr marL="742950" lvl="1" indent="-285750">
              <a:lnSpc>
                <a:spcPct val="107000"/>
              </a:lnSpc>
              <a:spcAft>
                <a:spcPts val="800"/>
              </a:spcAft>
              <a:buFont typeface="Wingdings" panose="05000000000000000000" pitchFamily="2" charset="2"/>
              <a:buChar char=""/>
              <a:tabLst>
                <a:tab pos="914400" algn="l"/>
              </a:tabLs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Communications Plan Manager enables effective management and coordination of all communications.</a:t>
            </a:r>
          </a:p>
          <a:p>
            <a:pPr marL="742950" lvl="1" indent="-285750">
              <a:lnSpc>
                <a:spcPct val="107000"/>
              </a:lnSpc>
              <a:spcAft>
                <a:spcPts val="800"/>
              </a:spcAft>
              <a:buFont typeface="Wingdings" panose="05000000000000000000" pitchFamily="2" charset="2"/>
              <a:buChar char=""/>
              <a:tabLst>
                <a:tab pos="914400" algn="l"/>
              </a:tabLs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Secure Messaging provides secure, safe communication between children and significant people in their lives, in strict accordance with the communications plan.</a:t>
            </a:r>
          </a:p>
          <a:p>
            <a:pPr marL="742950" lvl="1" indent="-285750">
              <a:lnSpc>
                <a:spcPct val="107000"/>
              </a:lnSpc>
              <a:spcAft>
                <a:spcPts val="800"/>
              </a:spcAft>
              <a:buFont typeface="Wingdings" panose="05000000000000000000" pitchFamily="2" charset="2"/>
              <a:buChar char=""/>
              <a:tabLst>
                <a:tab pos="914400" algn="l"/>
              </a:tabLs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Mobile App will provide easily accessible, managed communications by authorised contributors.</a:t>
            </a:r>
          </a:p>
          <a:p>
            <a:pPr marL="742950" lvl="1" indent="-285750">
              <a:lnSpc>
                <a:spcPct val="107000"/>
              </a:lnSpc>
              <a:spcAft>
                <a:spcPts val="800"/>
              </a:spcAft>
              <a:buFont typeface="Wingdings" panose="05000000000000000000" pitchFamily="2" charset="2"/>
              <a:buChar char=""/>
              <a:tabLst>
                <a:tab pos="914400" algn="l"/>
              </a:tabLs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The Post Box Manager enables recording and monitoring of communications in compliance with the plan.</a:t>
            </a:r>
          </a:p>
          <a:p>
            <a:pPr>
              <a:lnSpc>
                <a:spcPct val="107000"/>
              </a:lnSpc>
              <a:spcAft>
                <a:spcPts val="800"/>
              </a:spcAft>
            </a:pP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This Communications App is integrated within digital life story ARCBOX, which enables all communications from significant people within a child’s life, to reside in one place for the child to access </a:t>
            </a:r>
            <a:r>
              <a:rPr lang="en-GB" sz="1600" kern="100" dirty="0">
                <a:solidFill>
                  <a:srgbClr val="212121"/>
                </a:solidFill>
                <a:effectLst/>
                <a:latin typeface="Calibri" panose="020F0502020204030204" pitchFamily="34" charset="0"/>
                <a:ea typeface="Calibri" panose="020F0502020204030204" pitchFamily="34" charset="0"/>
                <a:cs typeface="Times New Roman" panose="02020603050405020304" pitchFamily="18" charset="0"/>
              </a:rPr>
              <a:t>and own with their own secure login</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a:t>
            </a:r>
          </a:p>
        </p:txBody>
      </p:sp>
      <p:pic>
        <p:nvPicPr>
          <p:cNvPr id="2" name="Picture 1">
            <a:extLst>
              <a:ext uri="{FF2B5EF4-FFF2-40B4-BE49-F238E27FC236}">
                <a16:creationId xmlns:a16="http://schemas.microsoft.com/office/drawing/2014/main" id="{F5A48A6F-D1FE-DDE1-0220-786A7BFA70D8}"/>
              </a:ext>
            </a:extLst>
          </p:cNvPr>
          <p:cNvPicPr>
            <a:picLocks noChangeAspect="1"/>
          </p:cNvPicPr>
          <p:nvPr/>
        </p:nvPicPr>
        <p:blipFill>
          <a:blip r:embed="rId2"/>
          <a:stretch>
            <a:fillRect/>
          </a:stretch>
        </p:blipFill>
        <p:spPr>
          <a:xfrm>
            <a:off x="7347149" y="93666"/>
            <a:ext cx="1261981" cy="1390008"/>
          </a:xfrm>
          <a:prstGeom prst="rect">
            <a:avLst/>
          </a:prstGeom>
        </p:spPr>
      </p:pic>
      <p:sp>
        <p:nvSpPr>
          <p:cNvPr id="5" name="TextBox 4">
            <a:extLst>
              <a:ext uri="{FF2B5EF4-FFF2-40B4-BE49-F238E27FC236}">
                <a16:creationId xmlns:a16="http://schemas.microsoft.com/office/drawing/2014/main" id="{7A4DCE7A-D164-4B69-B244-6CC10DC5F592}"/>
              </a:ext>
            </a:extLst>
          </p:cNvPr>
          <p:cNvSpPr txBox="1"/>
          <p:nvPr/>
        </p:nvSpPr>
        <p:spPr>
          <a:xfrm>
            <a:off x="2929812" y="687979"/>
            <a:ext cx="4572000" cy="400110"/>
          </a:xfrm>
          <a:prstGeom prst="rect">
            <a:avLst/>
          </a:prstGeom>
          <a:noFill/>
        </p:spPr>
        <p:txBody>
          <a:bodyPr wrap="square">
            <a:spAutoFit/>
          </a:bodyPr>
          <a:lstStyle/>
          <a:p>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ARCBOX Communications App </a:t>
            </a:r>
            <a:endParaRPr lang="en-GB" sz="2000" b="1" dirty="0"/>
          </a:p>
        </p:txBody>
      </p:sp>
    </p:spTree>
    <p:extLst>
      <p:ext uri="{BB962C8B-B14F-4D97-AF65-F5344CB8AC3E}">
        <p14:creationId xmlns:p14="http://schemas.microsoft.com/office/powerpoint/2010/main" val="383362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E6BDC2-F0B4-049B-A1E2-90D2839257D9}"/>
              </a:ext>
            </a:extLst>
          </p:cNvPr>
          <p:cNvSpPr txBox="1"/>
          <p:nvPr/>
        </p:nvSpPr>
        <p:spPr>
          <a:xfrm>
            <a:off x="391937" y="1234461"/>
            <a:ext cx="8538703" cy="5273238"/>
          </a:xfrm>
          <a:prstGeom prst="rect">
            <a:avLst/>
          </a:prstGeom>
          <a:noFill/>
        </p:spPr>
        <p:txBody>
          <a:bodyPr wrap="square">
            <a:spAutoFit/>
          </a:bodyPr>
          <a:lstStyle/>
          <a:p>
            <a:pPr>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The aim of the pilot was to</a:t>
            </a:r>
            <a:r>
              <a:rPr lang="en-GB" b="1" kern="100" dirty="0">
                <a:latin typeface="Calibri" panose="020F0502020204030204" pitchFamily="34" charset="0"/>
                <a:ea typeface="Calibri" panose="020F0502020204030204" pitchFamily="34" charset="0"/>
                <a:cs typeface="Times New Roman" panose="02020603050405020304" pitchFamily="18" charset="0"/>
              </a:rPr>
              <a:t>:</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spcAft>
                <a:spcPts val="800"/>
              </a:spcAft>
              <a:buFont typeface="Arial" panose="020B060402020202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Identify and address potential risks</a:t>
            </a:r>
          </a:p>
          <a:p>
            <a:pPr marL="285750" indent="-285750">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Identify and measure user engagement, uptake and any barriers to using a digital system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I</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dentify opportunities for improvement to design and implementation of ARCBOX. </a:t>
            </a:r>
          </a:p>
          <a:p>
            <a:pPr>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timescale for the pilot was 12 months, July 2023 – July </a:t>
            </a:r>
            <a:r>
              <a:rPr lang="en-GB" kern="100" dirty="0">
                <a:latin typeface="Calibri" panose="020F0502020204030204" pitchFamily="34" charset="0"/>
                <a:ea typeface="Calibri" panose="020F0502020204030204" pitchFamily="34" charset="0"/>
                <a:cs typeface="Times New Roman" panose="02020603050405020304" pitchFamily="18" charset="0"/>
              </a:rPr>
              <a:t>20</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24, for organisations to access the ARCBOX Communications App including a six months period for participants to fully utilise the platform.</a:t>
            </a:r>
          </a:p>
          <a:p>
            <a:pPr algn="ctr">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Who took part in the pilot?</a:t>
            </a:r>
          </a:p>
          <a:p>
            <a:pPr>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4 LA’</a:t>
            </a:r>
            <a:r>
              <a:rPr lang="en-GB" kern="100" dirty="0">
                <a:latin typeface="Calibri" panose="020F0502020204030204" pitchFamily="34" charset="0"/>
                <a:ea typeface="Calibri" panose="020F0502020204030204" pitchFamily="34" charset="0"/>
                <a:cs typeface="Times New Roman" panose="02020603050405020304" pitchFamily="18" charset="0"/>
              </a:rPr>
              <a:t>s/RAA’s took part in the fully funded pilot and were given the opportunity to invite 5 Children/Young People, with unlimited connections.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Children/Young People</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Birth Relatives</a:t>
            </a: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marL="342900" indent="-342900">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Adopters</a:t>
            </a:r>
          </a:p>
          <a:p>
            <a:pPr marL="342900" indent="-342900">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Professionals. </a:t>
            </a:r>
          </a:p>
        </p:txBody>
      </p:sp>
      <p:sp>
        <p:nvSpPr>
          <p:cNvPr id="4" name="TextBox 3">
            <a:extLst>
              <a:ext uri="{FF2B5EF4-FFF2-40B4-BE49-F238E27FC236}">
                <a16:creationId xmlns:a16="http://schemas.microsoft.com/office/drawing/2014/main" id="{94CE7C20-CE2F-32D7-A1E7-38CEA5161598}"/>
              </a:ext>
            </a:extLst>
          </p:cNvPr>
          <p:cNvSpPr txBox="1"/>
          <p:nvPr/>
        </p:nvSpPr>
        <p:spPr>
          <a:xfrm>
            <a:off x="3333135" y="556735"/>
            <a:ext cx="4011561" cy="407035"/>
          </a:xfrm>
          <a:prstGeom prst="rect">
            <a:avLst/>
          </a:prstGeom>
          <a:noFill/>
        </p:spPr>
        <p:txBody>
          <a:bodyPr wrap="square" rtlCol="0">
            <a:spAutoFit/>
          </a:bodyPr>
          <a:lstStyle/>
          <a:p>
            <a:pP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The pilot process </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F3E66771-C095-BD04-9E10-EFCE8E5F3635}"/>
              </a:ext>
            </a:extLst>
          </p:cNvPr>
          <p:cNvPicPr>
            <a:picLocks noChangeAspect="1"/>
          </p:cNvPicPr>
          <p:nvPr/>
        </p:nvPicPr>
        <p:blipFill>
          <a:blip r:embed="rId2"/>
          <a:stretch>
            <a:fillRect/>
          </a:stretch>
        </p:blipFill>
        <p:spPr>
          <a:xfrm>
            <a:off x="7162656" y="93100"/>
            <a:ext cx="1264153" cy="1390901"/>
          </a:xfrm>
          <a:prstGeom prst="rect">
            <a:avLst/>
          </a:prstGeom>
        </p:spPr>
      </p:pic>
    </p:spTree>
    <p:extLst>
      <p:ext uri="{BB962C8B-B14F-4D97-AF65-F5344CB8AC3E}">
        <p14:creationId xmlns:p14="http://schemas.microsoft.com/office/powerpoint/2010/main" val="84370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F76408-CC20-A573-D996-F80A7537F9BF}"/>
              </a:ext>
            </a:extLst>
          </p:cNvPr>
          <p:cNvSpPr txBox="1"/>
          <p:nvPr/>
        </p:nvSpPr>
        <p:spPr>
          <a:xfrm>
            <a:off x="2680336" y="974418"/>
            <a:ext cx="5566410" cy="838948"/>
          </a:xfrm>
          <a:prstGeom prst="rect">
            <a:avLst/>
          </a:prstGeom>
          <a:noFill/>
        </p:spPr>
        <p:txBody>
          <a:bodyPr wrap="square">
            <a:spAutoFit/>
          </a:bodyPr>
          <a:lstStyle/>
          <a:p>
            <a:pPr>
              <a:lnSpc>
                <a:spcPct val="107000"/>
              </a:lnSpc>
              <a:spcAft>
                <a:spcPts val="800"/>
              </a:spcAft>
            </a:pPr>
            <a:r>
              <a:rPr lang="en-GB" sz="2000" b="1" kern="100" dirty="0">
                <a:latin typeface="Calibri" panose="020F0502020204030204" pitchFamily="34" charset="0"/>
                <a:ea typeface="Calibri" panose="020F0502020204030204" pitchFamily="34" charset="0"/>
                <a:cs typeface="Times New Roman" panose="02020603050405020304" pitchFamily="18" charset="0"/>
              </a:rPr>
              <a:t>Barriers to piloting a digital system. </a:t>
            </a: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4" name="Picture 3">
            <a:extLst>
              <a:ext uri="{FF2B5EF4-FFF2-40B4-BE49-F238E27FC236}">
                <a16:creationId xmlns:a16="http://schemas.microsoft.com/office/drawing/2014/main" id="{6738CE4B-57BC-B63F-9FBC-8605DDB04ECF}"/>
              </a:ext>
            </a:extLst>
          </p:cNvPr>
          <p:cNvPicPr>
            <a:picLocks noChangeAspect="1"/>
          </p:cNvPicPr>
          <p:nvPr/>
        </p:nvPicPr>
        <p:blipFill>
          <a:blip r:embed="rId2"/>
          <a:stretch>
            <a:fillRect/>
          </a:stretch>
        </p:blipFill>
        <p:spPr>
          <a:xfrm>
            <a:off x="7615756" y="101680"/>
            <a:ext cx="1261981" cy="1390008"/>
          </a:xfrm>
          <a:prstGeom prst="rect">
            <a:avLst/>
          </a:prstGeom>
        </p:spPr>
      </p:pic>
      <p:sp>
        <p:nvSpPr>
          <p:cNvPr id="5" name="TextBox 4">
            <a:extLst>
              <a:ext uri="{FF2B5EF4-FFF2-40B4-BE49-F238E27FC236}">
                <a16:creationId xmlns:a16="http://schemas.microsoft.com/office/drawing/2014/main" id="{8F3D8C53-5EA5-4B5A-D556-2D04D59923A1}"/>
              </a:ext>
            </a:extLst>
          </p:cNvPr>
          <p:cNvSpPr txBox="1"/>
          <p:nvPr/>
        </p:nvSpPr>
        <p:spPr>
          <a:xfrm>
            <a:off x="622935" y="1625416"/>
            <a:ext cx="7898130" cy="4239687"/>
          </a:xfrm>
          <a:prstGeom prst="rect">
            <a:avLst/>
          </a:prstGeom>
          <a:noFill/>
        </p:spPr>
        <p:txBody>
          <a:bodyPr wrap="square">
            <a:spAutoFit/>
          </a:bodyPr>
          <a:lstStyle/>
          <a:p>
            <a:pPr>
              <a:lnSpc>
                <a:spcPct val="107000"/>
              </a:lnSpc>
              <a:spcAft>
                <a:spcPts val="800"/>
              </a:spcAft>
            </a:pPr>
            <a:r>
              <a:rPr lang="en-GB" kern="100" dirty="0">
                <a:latin typeface="Calibri" panose="020F0502020204030204" pitchFamily="34" charset="0"/>
                <a:ea typeface="Calibri" panose="020F0502020204030204" pitchFamily="34" charset="0"/>
                <a:cs typeface="Times New Roman" panose="02020603050405020304" pitchFamily="18" charset="0"/>
              </a:rPr>
              <a:t>Some participants were unable to fully utilise the pilot and therefore chose not to participate.</a:t>
            </a:r>
          </a:p>
          <a:p>
            <a:pPr marL="285750" indent="-285750">
              <a:lnSpc>
                <a:spcPct val="107000"/>
              </a:lnSpc>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Not being able to engage adopters (3), professional felt digital contact/life story would be best started at the beginning of the children and adopters' journey as </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future adopters may engage more if there are clear expectations, but others could take longer to overcome </a:t>
            </a:r>
            <a:r>
              <a:rPr lang="en-GB" kern="100" dirty="0">
                <a:latin typeface="Calibri" panose="020F0502020204030204" pitchFamily="34" charset="0"/>
                <a:ea typeface="Calibri" panose="020F0502020204030204" pitchFamily="34" charset="0"/>
                <a:cs typeface="Times New Roman" panose="02020603050405020304" pitchFamily="18" charset="0"/>
              </a:rPr>
              <a:t>the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barrier to digital communication and making the change from traditional contact.</a:t>
            </a:r>
          </a:p>
          <a:p>
            <a:pPr marL="285750" indent="-285750">
              <a:lnSpc>
                <a:spcPct val="107000"/>
              </a:lnSpc>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N</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ot being able to </a:t>
            </a:r>
            <a:r>
              <a:rPr lang="en-GB" kern="100" dirty="0">
                <a:latin typeface="Calibri" panose="020F0502020204030204" pitchFamily="34" charset="0"/>
                <a:ea typeface="Calibri" panose="020F0502020204030204" pitchFamily="34" charset="0"/>
                <a:cs typeface="Times New Roman" panose="02020603050405020304" pitchFamily="18" charset="0"/>
              </a:rPr>
              <a:t>contact</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/engage (at least 3) birth relatives, one family started face to face contact, one family made contact via video calls, one family already communicated via WhatsApp. Another birth mum with learning needs was worried she’d lose her support </a:t>
            </a:r>
            <a:r>
              <a:rPr lang="en-GB" kern="100" dirty="0">
                <a:latin typeface="Calibri" panose="020F0502020204030204" pitchFamily="34" charset="0"/>
                <a:ea typeface="Calibri" panose="020F0502020204030204" pitchFamily="34" charset="0"/>
                <a:cs typeface="Times New Roman" panose="02020603050405020304" pitchFamily="18" charset="0"/>
              </a:rPr>
              <a:t>with</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letter writing</a:t>
            </a:r>
            <a:r>
              <a:rPr lang="en-GB" kern="100" dirty="0">
                <a:latin typeface="Calibri" panose="020F0502020204030204" pitchFamily="34" charset="0"/>
                <a:ea typeface="Calibri" panose="020F0502020204030204" pitchFamily="34" charset="0"/>
                <a:cs typeface="Times New Roman" panose="02020603050405020304" pitchFamily="18" charset="0"/>
              </a:rPr>
              <a:t>. </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en-GB" kern="100" dirty="0">
                <a:latin typeface="Calibri" panose="020F0502020204030204" pitchFamily="34" charset="0"/>
                <a:ea typeface="Calibri" panose="020F0502020204030204" pitchFamily="34" charset="0"/>
                <a:cs typeface="Times New Roman" panose="02020603050405020304" pitchFamily="18" charset="0"/>
              </a:rPr>
              <a:t>Feedback from professionals and adopters indicated that the infrastructure is not moving as fast as the culture change discussions and planned progress. </a:t>
            </a:r>
          </a:p>
        </p:txBody>
      </p:sp>
    </p:spTree>
    <p:extLst>
      <p:ext uri="{BB962C8B-B14F-4D97-AF65-F5344CB8AC3E}">
        <p14:creationId xmlns:p14="http://schemas.microsoft.com/office/powerpoint/2010/main" val="153727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3BE709-FD99-7EE7-1EE4-E3C654DAE8FC}"/>
              </a:ext>
            </a:extLst>
          </p:cNvPr>
          <p:cNvSpPr txBox="1"/>
          <p:nvPr/>
        </p:nvSpPr>
        <p:spPr>
          <a:xfrm>
            <a:off x="171450" y="1919462"/>
            <a:ext cx="8801100" cy="3474734"/>
          </a:xfrm>
          <a:prstGeom prst="rect">
            <a:avLst/>
          </a:prstGeom>
          <a:noFill/>
        </p:spPr>
        <p:txBody>
          <a:bodyPr wrap="square">
            <a:spAutoFit/>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the end of the pilot each participant received an anonymous online survey capturing both quantitative and qualitative data focusing on security, functionality, reliability and improvements.</a:t>
            </a:r>
          </a:p>
          <a:p>
            <a:pPr algn="ctr">
              <a:lnSpc>
                <a:spcPct val="107000"/>
              </a:lnSpc>
            </a:pPr>
            <a:r>
              <a:rPr lang="en-GB" sz="2000" b="1" kern="100" dirty="0">
                <a:latin typeface="Calibri" panose="020F0502020204030204" pitchFamily="34" charset="0"/>
                <a:ea typeface="Calibri" panose="020F0502020204030204" pitchFamily="34" charset="0"/>
                <a:cs typeface="Times New Roman" panose="02020603050405020304" pitchFamily="18" charset="0"/>
              </a:rPr>
              <a:t>How secure is the ARCBOX Communications App? </a:t>
            </a:r>
          </a:p>
          <a:p>
            <a:pPr>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kern="100" dirty="0">
                <a:latin typeface="Calibri" panose="020F0502020204030204" pitchFamily="34" charset="0"/>
                <a:ea typeface="Calibri" panose="020F0502020204030204" pitchFamily="34" charset="0"/>
                <a:cs typeface="Times New Roman" panose="02020603050405020304" pitchFamily="18" charset="0"/>
              </a:rPr>
              <a:t>As we anticipated, security was a priority for all users. What we didn’t anticipate was that some users felt the security of ARCBOX was too high.</a:t>
            </a:r>
          </a:p>
          <a:p>
            <a:pPr>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pPr>
            <a:endParaRPr lang="en-GB"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49C6B464-178A-C6A9-77FB-B844D31A2000}"/>
              </a:ext>
            </a:extLst>
          </p:cNvPr>
          <p:cNvSpPr txBox="1"/>
          <p:nvPr/>
        </p:nvSpPr>
        <p:spPr>
          <a:xfrm>
            <a:off x="593315" y="1274360"/>
            <a:ext cx="6887497" cy="407035"/>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What did we learn from the pilot?</a:t>
            </a:r>
            <a:endParaRPr lang="en-GB"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rcboxlogo.png">
            <a:extLst>
              <a:ext uri="{FF2B5EF4-FFF2-40B4-BE49-F238E27FC236}">
                <a16:creationId xmlns:a16="http://schemas.microsoft.com/office/drawing/2014/main" id="{CF7DBFA3-1EDC-5861-2A21-0D0898BEAC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5648" y="127819"/>
            <a:ext cx="1472197" cy="1622323"/>
          </a:xfrm>
          <a:prstGeom prst="rect">
            <a:avLst/>
          </a:prstGeom>
        </p:spPr>
      </p:pic>
      <p:sp>
        <p:nvSpPr>
          <p:cNvPr id="7" name="TextBox 6">
            <a:extLst>
              <a:ext uri="{FF2B5EF4-FFF2-40B4-BE49-F238E27FC236}">
                <a16:creationId xmlns:a16="http://schemas.microsoft.com/office/drawing/2014/main" id="{6D0B971C-B94F-453D-9EAD-281F5CCEA182}"/>
              </a:ext>
            </a:extLst>
          </p:cNvPr>
          <p:cNvSpPr txBox="1"/>
          <p:nvPr/>
        </p:nvSpPr>
        <p:spPr>
          <a:xfrm>
            <a:off x="871946" y="4505524"/>
            <a:ext cx="7269480" cy="2156231"/>
          </a:xfrm>
          <a:prstGeom prst="rect">
            <a:avLst/>
          </a:prstGeom>
          <a:noFill/>
        </p:spPr>
        <p:txBody>
          <a:bodyPr wrap="square">
            <a:spAutoFit/>
          </a:bodyPr>
          <a:lstStyle/>
          <a:p>
            <a:pPr marL="457200" algn="ctr">
              <a:lnSpc>
                <a:spcPct val="107000"/>
              </a:lnSpc>
              <a:spcAft>
                <a:spcPts val="800"/>
              </a:spcAft>
            </a:pPr>
            <a:r>
              <a:rPr lang="en-GB" sz="2000" b="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“The App itself is not very accessible and poorly designed compared to any other App that I use. Having to log in every time for use is frustrating (and a higher-level security than my banking or tax accounts), Within the App things are not intuitive and labelling of functions can be confusing.”</a:t>
            </a:r>
          </a:p>
          <a:p>
            <a:pPr marL="457200" algn="ctr">
              <a:lnSpc>
                <a:spcPct val="107000"/>
              </a:lnSpc>
              <a:spcAft>
                <a:spcPts val="800"/>
              </a:spcAft>
            </a:pPr>
            <a:r>
              <a:rPr lang="en-GB" sz="2000" b="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(Adopter)</a:t>
            </a:r>
            <a:endParaRPr lang="en-GB" sz="20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0431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rcboxlogo.png">
            <a:extLst>
              <a:ext uri="{FF2B5EF4-FFF2-40B4-BE49-F238E27FC236}">
                <a16:creationId xmlns:a16="http://schemas.microsoft.com/office/drawing/2014/main" id="{AA6850B0-F3D0-1A4A-E142-D1E907836F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5648" y="127819"/>
            <a:ext cx="1472197" cy="1622323"/>
          </a:xfrm>
          <a:prstGeom prst="rect">
            <a:avLst/>
          </a:prstGeom>
        </p:spPr>
      </p:pic>
      <p:sp>
        <p:nvSpPr>
          <p:cNvPr id="8" name="TextBox 7">
            <a:extLst>
              <a:ext uri="{FF2B5EF4-FFF2-40B4-BE49-F238E27FC236}">
                <a16:creationId xmlns:a16="http://schemas.microsoft.com/office/drawing/2014/main" id="{C6C0CBB3-3857-4A66-5CC2-F1EAF052764E}"/>
              </a:ext>
            </a:extLst>
          </p:cNvPr>
          <p:cNvSpPr txBox="1"/>
          <p:nvPr/>
        </p:nvSpPr>
        <p:spPr>
          <a:xfrm>
            <a:off x="1495316" y="4761360"/>
            <a:ext cx="6000251" cy="1168269"/>
          </a:xfrm>
          <a:prstGeom prst="rect">
            <a:avLst/>
          </a:prstGeom>
          <a:noFill/>
        </p:spPr>
        <p:txBody>
          <a:bodyPr wrap="square">
            <a:spAutoFit/>
          </a:bodyPr>
          <a:lstStyle/>
          <a:p>
            <a:pPr marL="457200" algn="ctr">
              <a:lnSpc>
                <a:spcPct val="107000"/>
              </a:lnSpc>
              <a:spcAft>
                <a:spcPts val="800"/>
              </a:spcAft>
            </a:pPr>
            <a:r>
              <a:rPr lang="en-GB" sz="20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 loved being able to talk to my sibling but disliked the App compared to others that I use.”</a:t>
            </a:r>
          </a:p>
          <a:p>
            <a:pPr marL="457200" algn="ctr">
              <a:lnSpc>
                <a:spcPct val="107000"/>
              </a:lnSpc>
              <a:spcAft>
                <a:spcPts val="800"/>
              </a:spcAft>
            </a:pPr>
            <a:r>
              <a:rPr lang="en-GB" sz="2000"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(Young Person)</a:t>
            </a:r>
            <a:endParaRPr lang="en-GB" sz="20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3BDB1842-950A-8CD2-F629-4538AFF432BD}"/>
              </a:ext>
            </a:extLst>
          </p:cNvPr>
          <p:cNvSpPr txBox="1"/>
          <p:nvPr/>
        </p:nvSpPr>
        <p:spPr>
          <a:xfrm>
            <a:off x="329322" y="6022295"/>
            <a:ext cx="8563218" cy="707886"/>
          </a:xfrm>
          <a:prstGeom prst="rect">
            <a:avLst/>
          </a:prstGeom>
          <a:noFill/>
        </p:spPr>
        <p:txBody>
          <a:bodyPr wrap="square">
            <a:spAutoFit/>
          </a:bodyPr>
          <a:lstStyle/>
          <a:p>
            <a:r>
              <a:rPr lang="en-GB" sz="2000" kern="100" dirty="0">
                <a:effectLst/>
                <a:latin typeface="Calibri" panose="020F0502020204030204" pitchFamily="34" charset="0"/>
                <a:ea typeface="Calibri" panose="020F0502020204030204" pitchFamily="34" charset="0"/>
                <a:cs typeface="Times New Roman" panose="02020603050405020304" pitchFamily="18" charset="0"/>
              </a:rPr>
              <a:t>The mobile ARCBOX Communications App layout is being restructured and redesigned with immediate effect taking into consideration </a:t>
            </a:r>
            <a:r>
              <a:rPr lang="en-GB" sz="2000" kern="100" dirty="0">
                <a:latin typeface="Calibri" panose="020F0502020204030204" pitchFamily="34" charset="0"/>
                <a:ea typeface="Calibri" panose="020F0502020204030204" pitchFamily="34" charset="0"/>
                <a:cs typeface="Times New Roman" panose="02020603050405020304" pitchFamily="18" charset="0"/>
              </a:rPr>
              <a:t>all</a:t>
            </a:r>
            <a:r>
              <a:rPr lang="en-GB" sz="2000" kern="100" dirty="0">
                <a:effectLst/>
                <a:latin typeface="Calibri" panose="020F0502020204030204" pitchFamily="34" charset="0"/>
                <a:ea typeface="Calibri" panose="020F0502020204030204" pitchFamily="34" charset="0"/>
                <a:cs typeface="Times New Roman" panose="02020603050405020304" pitchFamily="18" charset="0"/>
              </a:rPr>
              <a:t> feedback. </a:t>
            </a:r>
            <a:endParaRPr lang="en-GB" sz="2000" dirty="0"/>
          </a:p>
        </p:txBody>
      </p:sp>
      <p:sp>
        <p:nvSpPr>
          <p:cNvPr id="9" name="TextBox 8">
            <a:extLst>
              <a:ext uri="{FF2B5EF4-FFF2-40B4-BE49-F238E27FC236}">
                <a16:creationId xmlns:a16="http://schemas.microsoft.com/office/drawing/2014/main" id="{871DAE88-1B79-4B53-8EF0-4F063AB2BBB4}"/>
              </a:ext>
            </a:extLst>
          </p:cNvPr>
          <p:cNvSpPr txBox="1"/>
          <p:nvPr/>
        </p:nvSpPr>
        <p:spPr>
          <a:xfrm>
            <a:off x="290391" y="1324104"/>
            <a:ext cx="8563218" cy="3577326"/>
          </a:xfrm>
          <a:prstGeom prst="rect">
            <a:avLst/>
          </a:prstGeom>
          <a:noFill/>
        </p:spPr>
        <p:txBody>
          <a:bodyPr wrap="square">
            <a:spAutoFit/>
          </a:bodyPr>
          <a:lstStyle/>
          <a:p>
            <a:pPr algn="ctr">
              <a:lnSpc>
                <a:spcPct val="107000"/>
              </a:lnSpc>
            </a:pPr>
            <a:r>
              <a:rPr lang="en-GB" sz="2000" b="1" kern="100" dirty="0">
                <a:latin typeface="Calibri" panose="020F0502020204030204" pitchFamily="34" charset="0"/>
                <a:ea typeface="Calibri" panose="020F0502020204030204" pitchFamily="34" charset="0"/>
                <a:cs typeface="Times New Roman" panose="02020603050405020304" pitchFamily="18" charset="0"/>
              </a:rPr>
              <a:t>How safe is the ARCBOX Communications App? </a:t>
            </a:r>
          </a:p>
          <a:p>
            <a:pPr marL="342900" lvl="0" indent="-342900">
              <a:lnSpc>
                <a:spcPct val="107000"/>
              </a:lnSpc>
              <a:buFont typeface="Symbol" panose="05050102010706020507" pitchFamily="18"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100% of children/young people gave a score of 9 for how secure they felt when using the App. (1 being not very secure and 10 being very secure).</a:t>
            </a:r>
          </a:p>
          <a:p>
            <a:pPr marL="342900" lvl="0" indent="-342900">
              <a:lnSpc>
                <a:spcPct val="107000"/>
              </a:lnSpc>
              <a:buFont typeface="Symbol" panose="05050102010706020507" pitchFamily="18"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100% of children/young people agreed that the communications App gives children and young people the ability to communicate safely with birth relatives including siblings.  </a:t>
            </a:r>
          </a:p>
          <a:p>
            <a:pPr marL="342900" lvl="0" indent="-342900">
              <a:lnSpc>
                <a:spcPct val="107000"/>
              </a:lnSpc>
              <a:spcAft>
                <a:spcPts val="800"/>
              </a:spcAft>
              <a:buFont typeface="Symbol" panose="05050102010706020507" pitchFamily="18" charset="2"/>
              <a:buChar char=""/>
            </a:pPr>
            <a:r>
              <a:rPr lang="en-GB" kern="100" dirty="0">
                <a:latin typeface="Calibri" panose="020F0502020204030204" pitchFamily="34" charset="0"/>
                <a:ea typeface="Calibri" panose="020F0502020204030204" pitchFamily="34" charset="0"/>
                <a:cs typeface="Times New Roman" panose="02020603050405020304" pitchFamily="18" charset="0"/>
              </a:rPr>
              <a:t>62.5% of all participants agreed that the Communications App gives children and young people the ability to communicate safely with birth relatives/siblings.</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37.5% of all participants scored the Communications App 8 or above for satisfaction. </a:t>
            </a:r>
          </a:p>
          <a:p>
            <a:pPr marL="34290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100% of children/young people agreed that the App was able to do what it wanted them to do. </a:t>
            </a:r>
          </a:p>
        </p:txBody>
      </p:sp>
    </p:spTree>
    <p:extLst>
      <p:ext uri="{BB962C8B-B14F-4D97-AF65-F5344CB8AC3E}">
        <p14:creationId xmlns:p14="http://schemas.microsoft.com/office/powerpoint/2010/main" val="3037249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A76DFC-9CE6-A46E-10E7-2ACBDF39A61F}"/>
              </a:ext>
            </a:extLst>
          </p:cNvPr>
          <p:cNvSpPr txBox="1"/>
          <p:nvPr/>
        </p:nvSpPr>
        <p:spPr>
          <a:xfrm>
            <a:off x="121920" y="1546860"/>
            <a:ext cx="8378190" cy="5568384"/>
          </a:xfrm>
          <a:prstGeom prst="rect">
            <a:avLst/>
          </a:prstGeom>
          <a:noFill/>
        </p:spPr>
        <p:txBody>
          <a:bodyPr wrap="square">
            <a:spAutoFit/>
          </a:bodyPr>
          <a:lstStyle/>
          <a:p>
            <a:pPr lvl="0"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How reliable is the ARCBOX Communications App?</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100% of birth relatives rated the Communications App 5 for reliability. </a:t>
            </a:r>
          </a:p>
          <a:p>
            <a:pPr marL="342900" indent="-342900">
              <a:lnSpc>
                <a:spcPct val="107000"/>
              </a:lnSpc>
              <a:buFont typeface="Symbol" panose="05050102010706020507" pitchFamily="18" charset="2"/>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66.6% of adopters gave a score of 10 for how much they liked the App, for ease of use and reliability. </a:t>
            </a:r>
          </a:p>
          <a:p>
            <a:pPr lvl="0">
              <a:lnSpc>
                <a:spcPct val="107000"/>
              </a:lnSpc>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33.3% of professionals rated 8 with regards to how satisfied they were with the overall performance, reliability and functionality of the Communications App.</a:t>
            </a:r>
          </a:p>
          <a:p>
            <a:pPr lvl="0" algn="ctr">
              <a:lnSpc>
                <a:spcPct val="107000"/>
              </a:lnSpc>
              <a:spcAft>
                <a:spcPts val="800"/>
              </a:spcAft>
            </a:pPr>
            <a:endParaRPr lang="en-GB" i="1" kern="100" dirty="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800"/>
              </a:spcAft>
            </a:pPr>
            <a:r>
              <a:rPr lang="en-GB" kern="100" dirty="0">
                <a:latin typeface="Calibri" panose="020F0502020204030204" pitchFamily="34" charset="0"/>
                <a:ea typeface="Calibri" panose="020F0502020204030204" pitchFamily="34" charset="0"/>
                <a:cs typeface="Times New Roman" panose="02020603050405020304" pitchFamily="18" charset="0"/>
              </a:rPr>
              <a:t>A contributing factor to this score was due to professionals being unable to engage families in the pilot, therefore they didn’t feel that they were able to give a true score regarding satisfaction of using the App.</a:t>
            </a:r>
          </a:p>
          <a:p>
            <a:pPr algn="ctr">
              <a:lnSpc>
                <a:spcPct val="107000"/>
              </a:lnSpc>
              <a:spcAft>
                <a:spcPts val="800"/>
              </a:spcAft>
            </a:pPr>
            <a:r>
              <a:rPr lang="en-GB" sz="2000"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“Unfortunately, we couldn’t engage a family to use the App so it’s difficult to comment on the App itself but the support from ARC Adoption was fantastic.”</a:t>
            </a:r>
          </a:p>
          <a:p>
            <a:pPr algn="ctr">
              <a:lnSpc>
                <a:spcPct val="107000"/>
              </a:lnSpc>
              <a:spcAft>
                <a:spcPts val="800"/>
              </a:spcAft>
            </a:pPr>
            <a:r>
              <a:rPr lang="en-GB" sz="2000"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(Professional)</a:t>
            </a:r>
            <a:endParaRPr lang="en-GB" sz="2000"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rcboxlogo.png">
            <a:extLst>
              <a:ext uri="{FF2B5EF4-FFF2-40B4-BE49-F238E27FC236}">
                <a16:creationId xmlns:a16="http://schemas.microsoft.com/office/drawing/2014/main" id="{5E9F9999-56FA-71DD-5B2C-071655DC56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0383" y="156137"/>
            <a:ext cx="1410810" cy="1554676"/>
          </a:xfrm>
          <a:prstGeom prst="rect">
            <a:avLst/>
          </a:prstGeom>
        </p:spPr>
      </p:pic>
    </p:spTree>
    <p:extLst>
      <p:ext uri="{BB962C8B-B14F-4D97-AF65-F5344CB8AC3E}">
        <p14:creationId xmlns:p14="http://schemas.microsoft.com/office/powerpoint/2010/main" val="732073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B4FD207-6186-B82E-E48A-BA876ED22639}"/>
              </a:ext>
            </a:extLst>
          </p:cNvPr>
          <p:cNvSpPr txBox="1"/>
          <p:nvPr/>
        </p:nvSpPr>
        <p:spPr>
          <a:xfrm>
            <a:off x="120015" y="1045704"/>
            <a:ext cx="8698230" cy="2024400"/>
          </a:xfrm>
          <a:prstGeom prst="rect">
            <a:avLst/>
          </a:prstGeom>
          <a:noFill/>
        </p:spPr>
        <p:txBody>
          <a:bodyPr wrap="square">
            <a:spAutoFit/>
          </a:bodyPr>
          <a:lstStyle/>
          <a:p>
            <a:pPr algn="ctr">
              <a:lnSpc>
                <a:spcPct val="107000"/>
              </a:lnSpc>
              <a:spcAft>
                <a:spcPts val="800"/>
              </a:spcAft>
            </a:pPr>
            <a:r>
              <a:rPr lang="en-GB" sz="2000" b="1" kern="100" dirty="0">
                <a:effectLst/>
                <a:latin typeface="Calibri" panose="020F0502020204030204" pitchFamily="34" charset="0"/>
                <a:ea typeface="Calibri" panose="020F0502020204030204" pitchFamily="34" charset="0"/>
                <a:cs typeface="Times New Roman" panose="02020603050405020304" pitchFamily="18" charset="0"/>
              </a:rPr>
              <a:t>Satisfaction</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100% of birth relatives gave the Communications App 5 or above for satisfaction. </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66.6% of adopters rated the Communications App 9 or above for satisfaction</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66.6% of professionals rated their satisfaction with the ease of onboarding as 5.</a:t>
            </a:r>
          </a:p>
          <a:p>
            <a:pPr marL="342900" lvl="0" indent="-342900">
              <a:lnSpc>
                <a:spcPct val="107000"/>
              </a:lnSpc>
              <a:buFont typeface="Symbol" panose="05050102010706020507" pitchFamily="18" charset="2"/>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33.3% of professionals rated their satisfaction for ease of use as 8. </a:t>
            </a:r>
          </a:p>
          <a:p>
            <a:pPr marL="342900" indent="-342900">
              <a:lnSpc>
                <a:spcPct val="107000"/>
              </a:lnSpc>
              <a:spcAft>
                <a:spcPts val="800"/>
              </a:spcAft>
              <a:buFont typeface="Arial" panose="020B0604020202020204" pitchFamily="34" charset="0"/>
              <a:buChar char="•"/>
            </a:pPr>
            <a:endParaRPr lang="en-GB" sz="2000"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F6EE93A-0B9F-17CD-F7BF-02065DA188B9}"/>
              </a:ext>
            </a:extLst>
          </p:cNvPr>
          <p:cNvSpPr txBox="1"/>
          <p:nvPr/>
        </p:nvSpPr>
        <p:spPr>
          <a:xfrm>
            <a:off x="325755" y="2904212"/>
            <a:ext cx="8206740" cy="3453189"/>
          </a:xfrm>
          <a:prstGeom prst="rect">
            <a:avLst/>
          </a:prstGeom>
          <a:noFill/>
        </p:spPr>
        <p:txBody>
          <a:bodyPr wrap="square">
            <a:spAutoFit/>
          </a:bodyPr>
          <a:lstStyle/>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“This was a pilot and we were the first to use so we did a lot of testing out for ARC, this took much time. There were teething issues, log on issues for parents, everything was sorted through, but for myself it was time consuming. If I were given the App now it would be plain sailing……”.</a:t>
            </a:r>
            <a:r>
              <a:rPr lang="en-GB" b="1" i="1" kern="100" dirty="0">
                <a:effectLst/>
                <a:latin typeface="Calibri" panose="020F0502020204030204" pitchFamily="34" charset="0"/>
                <a:ea typeface="Calibri" panose="020F0502020204030204" pitchFamily="34" charset="0"/>
                <a:cs typeface="Times New Roman" panose="02020603050405020304" pitchFamily="18" charset="0"/>
              </a:rPr>
              <a:t> </a:t>
            </a: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(Professional)</a:t>
            </a:r>
            <a:endParaRPr lang="en-GB"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b="1" i="1" kern="100" dirty="0">
                <a:effectLst/>
                <a:latin typeface="Calibri" panose="020F0502020204030204" pitchFamily="34" charset="0"/>
                <a:ea typeface="Calibri" panose="020F0502020204030204" pitchFamily="34" charset="0"/>
                <a:cs typeface="Times New Roman" panose="02020603050405020304" pitchFamily="18" charset="0"/>
              </a:rPr>
              <a:t>“I wasn’t using the App in my role I was monitoring from a PC computer, and this was well thought out.” </a:t>
            </a:r>
          </a:p>
          <a:p>
            <a:pPr algn="ctr">
              <a:lnSpc>
                <a:spcPct val="107000"/>
              </a:lnSpc>
              <a:spcAft>
                <a:spcPts val="800"/>
              </a:spcAft>
            </a:pPr>
            <a:r>
              <a:rPr lang="en-GB" b="1" i="1" kern="100" dirty="0">
                <a:latin typeface="Calibri" panose="020F0502020204030204" pitchFamily="34" charset="0"/>
                <a:ea typeface="Calibri" panose="020F0502020204030204" pitchFamily="34" charset="0"/>
                <a:cs typeface="Times New Roman" panose="02020603050405020304" pitchFamily="18" charset="0"/>
              </a:rPr>
              <a:t>(Professional)</a:t>
            </a:r>
            <a:endParaRPr lang="en-GB" b="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b="1" i="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“It was easy to navigate when you got the hang of it but it’s difficult for adopters to engage in when their expectations of keeping in touch was already established.” </a:t>
            </a:r>
          </a:p>
          <a:p>
            <a:pPr algn="ctr">
              <a:lnSpc>
                <a:spcPct val="107000"/>
              </a:lnSpc>
              <a:spcAft>
                <a:spcPts val="800"/>
              </a:spcAft>
            </a:pPr>
            <a:r>
              <a:rPr lang="en-GB" b="1" i="1" kern="100" dirty="0">
                <a:solidFill>
                  <a:srgbClr val="00B050"/>
                </a:solidFill>
                <a:latin typeface="Calibri" panose="020F0502020204030204" pitchFamily="34" charset="0"/>
                <a:ea typeface="Calibri" panose="020F0502020204030204" pitchFamily="34" charset="0"/>
                <a:cs typeface="Times New Roman" panose="02020603050405020304" pitchFamily="18" charset="0"/>
              </a:rPr>
              <a:t>(Professional)</a:t>
            </a:r>
            <a:endParaRPr lang="en-GB"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rcboxlogo.png">
            <a:extLst>
              <a:ext uri="{FF2B5EF4-FFF2-40B4-BE49-F238E27FC236}">
                <a16:creationId xmlns:a16="http://schemas.microsoft.com/office/drawing/2014/main" id="{95A47EC9-CFE1-C26B-3838-7365789576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4530" y="156137"/>
            <a:ext cx="1273650" cy="1403529"/>
          </a:xfrm>
          <a:prstGeom prst="rect">
            <a:avLst/>
          </a:prstGeom>
        </p:spPr>
      </p:pic>
    </p:spTree>
    <p:extLst>
      <p:ext uri="{BB962C8B-B14F-4D97-AF65-F5344CB8AC3E}">
        <p14:creationId xmlns:p14="http://schemas.microsoft.com/office/powerpoint/2010/main" val="3394472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98221EC4E25464E83B5BD139BBE60A8" ma:contentTypeVersion="14" ma:contentTypeDescription="Create a new document." ma:contentTypeScope="" ma:versionID="7ad98888846a7f6deacc0b62b79fc30b">
  <xsd:schema xmlns:xsd="http://www.w3.org/2001/XMLSchema" xmlns:xs="http://www.w3.org/2001/XMLSchema" xmlns:p="http://schemas.microsoft.com/office/2006/metadata/properties" xmlns:ns2="898debfd-b60f-4028-b8cf-4ae73096e226" xmlns:ns3="76ec269d-0659-4c96-9570-87036ff6afee" targetNamespace="http://schemas.microsoft.com/office/2006/metadata/properties" ma:root="true" ma:fieldsID="e7d3e5b2f27d58f553020dd84e19aa2f" ns2:_="" ns3:_="">
    <xsd:import namespace="898debfd-b60f-4028-b8cf-4ae73096e226"/>
    <xsd:import namespace="76ec269d-0659-4c96-9570-87036ff6afee"/>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GenerationTime" minOccurs="0"/>
                <xsd:element ref="ns3:MediaServiceEventHashCode" minOccurs="0"/>
                <xsd:element ref="ns3:MediaLengthInSeconds" minOccurs="0"/>
                <xsd:element ref="ns3:lcf76f155ced4ddcb4097134ff3c332f" minOccurs="0"/>
                <xsd:element ref="ns2: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8debfd-b60f-4028-b8cf-4ae73096e22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c83f29e-0a93-4c39-a4c7-bed210bd2283}" ma:internalName="TaxCatchAll" ma:showField="CatchAllData" ma:web="898debfd-b60f-4028-b8cf-4ae73096e22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6ec269d-0659-4c96-9570-87036ff6afee"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68e7e7f-47da-4112-85a3-3b0dfb84c327"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898debfd-b60f-4028-b8cf-4ae73096e226" xsi:nil="true"/>
    <lcf76f155ced4ddcb4097134ff3c332f xmlns="76ec269d-0659-4c96-9570-87036ff6afe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E647F42-8F58-45A7-B60D-934F398640E3}">
  <ds:schemaRefs>
    <ds:schemaRef ds:uri="http://schemas.microsoft.com/sharepoint/v3/contenttype/forms"/>
  </ds:schemaRefs>
</ds:datastoreItem>
</file>

<file path=customXml/itemProps2.xml><?xml version="1.0" encoding="utf-8"?>
<ds:datastoreItem xmlns:ds="http://schemas.openxmlformats.org/officeDocument/2006/customXml" ds:itemID="{75F19FB1-23A1-4C47-B093-27E5A13EC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8debfd-b60f-4028-b8cf-4ae73096e226"/>
    <ds:schemaRef ds:uri="76ec269d-0659-4c96-9570-87036ff6af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1F38EC-9563-4B5F-A41E-4B4A26D4AB98}">
  <ds:schemaRefs>
    <ds:schemaRef ds:uri="http://purl.org/dc/elements/1.1/"/>
    <ds:schemaRef ds:uri="http://purl.org/dc/terms/"/>
    <ds:schemaRef ds:uri="http://purl.org/dc/dcmitype/"/>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898debfd-b60f-4028-b8cf-4ae73096e226"/>
    <ds:schemaRef ds:uri="76ec269d-0659-4c96-9570-87036ff6afee"/>
  </ds:schemaRefs>
</ds:datastoreItem>
</file>

<file path=docProps/app.xml><?xml version="1.0" encoding="utf-8"?>
<Properties xmlns="http://schemas.openxmlformats.org/officeDocument/2006/extended-properties" xmlns:vt="http://schemas.openxmlformats.org/officeDocument/2006/docPropsVTypes">
  <TotalTime>870</TotalTime>
  <Words>1954</Words>
  <Application>Microsoft Office PowerPoint</Application>
  <PresentationFormat>On-screen Show (4:3)</PresentationFormat>
  <Paragraphs>103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Symbol</vt:lpstr>
      <vt:lpstr>Wingdings</vt:lpstr>
      <vt:lpstr>Office Theme</vt:lpstr>
      <vt:lpstr>ARCBOX Communications  Management Application  Lynn Applegarth, ARC Adoption 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Shoo Fly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Young</dc:creator>
  <cp:lastModifiedBy>Lynn Applegarth</cp:lastModifiedBy>
  <cp:revision>167</cp:revision>
  <cp:lastPrinted>2018-03-19T17:48:50Z</cp:lastPrinted>
  <dcterms:created xsi:type="dcterms:W3CDTF">2016-11-07T16:08:13Z</dcterms:created>
  <dcterms:modified xsi:type="dcterms:W3CDTF">2024-09-12T11:42:04Z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0x010100298221EC4E25464E83B5BD139BBE60A8</vt:lpwstr>
  </property>
  <property fmtid="{D5CDD505-2E9C-101B-9397-08002B2CF9AE}" pid="3" name="Order">
    <vt:r8>800</vt:r8>
  </property>
  <property fmtid="{D5CDD505-2E9C-101B-9397-08002B2CF9AE}" pid="4" name="MediaServiceImageTags">
    <vt:lpwstr/>
  </property>
</Properties>
</file>